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6"/>
  </p:notesMasterIdLst>
  <p:sldIdLst>
    <p:sldId id="284" r:id="rId2"/>
    <p:sldId id="264" r:id="rId3"/>
    <p:sldId id="283" r:id="rId4"/>
    <p:sldId id="256" r:id="rId5"/>
    <p:sldId id="257" r:id="rId6"/>
    <p:sldId id="260" r:id="rId7"/>
    <p:sldId id="258" r:id="rId8"/>
    <p:sldId id="262" r:id="rId9"/>
    <p:sldId id="261" r:id="rId10"/>
    <p:sldId id="265" r:id="rId11"/>
    <p:sldId id="266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86" r:id="rId22"/>
    <p:sldId id="287" r:id="rId23"/>
    <p:sldId id="279" r:id="rId24"/>
    <p:sldId id="285" r:id="rId25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48" d="100"/>
          <a:sy n="48" d="100"/>
        </p:scale>
        <p:origin x="-1146" y="-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0E48B2-A2B2-45BD-8ACF-BBAF9130B9FB}" type="datetimeFigureOut">
              <a:rPr lang="es-MX" smtClean="0"/>
              <a:t>17/02/2015</a:t>
            </a:fld>
            <a:endParaRPr lang="es-MX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F801EF-20F5-44AB-B0F7-3AA7D1049E8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992122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801EF-20F5-44AB-B0F7-3AA7D1049E88}" type="slidenum">
              <a:rPr lang="es-MX" smtClean="0"/>
              <a:t>22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491373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A91C7-E637-45F0-9BCC-2F8186B2307E}" type="datetimeFigureOut">
              <a:rPr lang="es-MX" smtClean="0"/>
              <a:t>17/02/2015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5CC90-21D6-4552-9FAD-B76AB9BB7FAE}" type="slidenum">
              <a:rPr lang="es-MX" smtClean="0"/>
              <a:t>‹Nº›</a:t>
            </a:fld>
            <a:endParaRPr lang="es-MX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A91C7-E637-45F0-9BCC-2F8186B2307E}" type="datetimeFigureOut">
              <a:rPr lang="es-MX" smtClean="0"/>
              <a:t>17/02/2015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5CC90-21D6-4552-9FAD-B76AB9BB7FAE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A91C7-E637-45F0-9BCC-2F8186B2307E}" type="datetimeFigureOut">
              <a:rPr lang="es-MX" smtClean="0"/>
              <a:t>17/02/2015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5CC90-21D6-4552-9FAD-B76AB9BB7FAE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A91C7-E637-45F0-9BCC-2F8186B2307E}" type="datetimeFigureOut">
              <a:rPr lang="es-MX" smtClean="0"/>
              <a:t>17/02/2015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5CC90-21D6-4552-9FAD-B76AB9BB7FAE}" type="slidenum">
              <a:rPr lang="es-MX" smtClean="0"/>
              <a:t>‹Nº›</a:t>
            </a:fld>
            <a:endParaRPr lang="es-MX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A91C7-E637-45F0-9BCC-2F8186B2307E}" type="datetimeFigureOut">
              <a:rPr lang="es-MX" smtClean="0"/>
              <a:t>17/02/2015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5CC90-21D6-4552-9FAD-B76AB9BB7FAE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A91C7-E637-45F0-9BCC-2F8186B2307E}" type="datetimeFigureOut">
              <a:rPr lang="es-MX" smtClean="0"/>
              <a:t>17/02/2015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5CC90-21D6-4552-9FAD-B76AB9BB7FAE}" type="slidenum">
              <a:rPr lang="es-MX" smtClean="0"/>
              <a:t>‹Nº›</a:t>
            </a:fld>
            <a:endParaRPr lang="es-MX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A91C7-E637-45F0-9BCC-2F8186B2307E}" type="datetimeFigureOut">
              <a:rPr lang="es-MX" smtClean="0"/>
              <a:t>17/02/2015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5CC90-21D6-4552-9FAD-B76AB9BB7FAE}" type="slidenum">
              <a:rPr lang="es-MX" smtClean="0"/>
              <a:t>‹Nº›</a:t>
            </a:fld>
            <a:endParaRPr lang="es-MX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A91C7-E637-45F0-9BCC-2F8186B2307E}" type="datetimeFigureOut">
              <a:rPr lang="es-MX" smtClean="0"/>
              <a:t>17/02/2015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5CC90-21D6-4552-9FAD-B76AB9BB7FAE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A91C7-E637-45F0-9BCC-2F8186B2307E}" type="datetimeFigureOut">
              <a:rPr lang="es-MX" smtClean="0"/>
              <a:t>17/02/2015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5CC90-21D6-4552-9FAD-B76AB9BB7FAE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A91C7-E637-45F0-9BCC-2F8186B2307E}" type="datetimeFigureOut">
              <a:rPr lang="es-MX" smtClean="0"/>
              <a:t>17/02/2015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5CC90-21D6-4552-9FAD-B76AB9BB7FAE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A91C7-E637-45F0-9BCC-2F8186B2307E}" type="datetimeFigureOut">
              <a:rPr lang="es-MX" smtClean="0"/>
              <a:t>17/02/2015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5CC90-21D6-4552-9FAD-B76AB9BB7FAE}" type="slidenum">
              <a:rPr lang="es-MX" smtClean="0"/>
              <a:t>‹Nº›</a:t>
            </a:fld>
            <a:endParaRPr lang="es-MX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DAA91C7-E637-45F0-9BCC-2F8186B2307E}" type="datetimeFigureOut">
              <a:rPr lang="es-MX" smtClean="0"/>
              <a:t>17/02/2015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E075CC90-21D6-4552-9FAD-B76AB9BB7FAE}" type="slidenum">
              <a:rPr lang="es-MX" smtClean="0"/>
              <a:t>‹Nº›</a:t>
            </a:fld>
            <a:endParaRPr 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39878" y="3429000"/>
            <a:ext cx="8836646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0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itchFamily="82" charset="0"/>
              </a:rPr>
              <a:t>B I E N V E N I D O S</a:t>
            </a:r>
          </a:p>
          <a:p>
            <a:pPr algn="ctr"/>
            <a:endParaRPr lang="es-MX" sz="2400" dirty="0" smtClean="0">
              <a:latin typeface="Broadway" pitchFamily="82" charset="0"/>
            </a:endParaRPr>
          </a:p>
          <a:p>
            <a:pPr algn="ctr"/>
            <a:endParaRPr lang="es-MX" sz="2400" dirty="0" smtClean="0">
              <a:latin typeface="Broadway" pitchFamily="82" charset="0"/>
            </a:endParaRPr>
          </a:p>
          <a:p>
            <a:pPr algn="ctr"/>
            <a:r>
              <a:rPr lang="es-MX" sz="2400" dirty="0" smtClean="0">
                <a:latin typeface="Broadway" pitchFamily="82" charset="0"/>
              </a:rPr>
              <a:t> J O R N A D A S    DE  C A P A C I T A C I O N</a:t>
            </a:r>
          </a:p>
          <a:p>
            <a:pPr algn="ctr"/>
            <a:endParaRPr lang="es-MX" sz="2000" spc="300" dirty="0" smtClean="0">
              <a:latin typeface="Broadway" pitchFamily="82" charset="0"/>
            </a:endParaRPr>
          </a:p>
          <a:p>
            <a:pPr algn="ctr"/>
            <a:r>
              <a:rPr lang="es-MX" sz="2000" spc="300" dirty="0" smtClean="0">
                <a:latin typeface="Broadway" pitchFamily="82" charset="0"/>
              </a:rPr>
              <a:t> DE LAS ASOCIACIONES DE  PADRES DE  FAMILIA</a:t>
            </a:r>
          </a:p>
          <a:p>
            <a:pPr algn="ctr"/>
            <a:endParaRPr lang="es-MX" sz="2400" dirty="0" smtClean="0">
              <a:latin typeface="Broadway" pitchFamily="82" charset="0"/>
            </a:endParaRPr>
          </a:p>
          <a:p>
            <a:pPr algn="r"/>
            <a:r>
              <a:rPr lang="es-MX" dirty="0" smtClean="0"/>
              <a:t>CAMPO VERACRUZ, VER. A 17 DE FEBRERO DEL 2015</a:t>
            </a:r>
            <a:endParaRPr lang="es-MX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9" t="16105" r="2797" b="50492"/>
          <a:stretch/>
        </p:blipFill>
        <p:spPr bwMode="auto">
          <a:xfrm>
            <a:off x="112136" y="1519990"/>
            <a:ext cx="8864388" cy="19090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107505" y="116635"/>
            <a:ext cx="8928992" cy="1200329"/>
          </a:xfrm>
          <a:prstGeom prst="rect">
            <a:avLst/>
          </a:prstGeom>
          <a:ln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algn="ctr"/>
            <a:endParaRPr lang="es-MX" sz="1200" b="1" dirty="0" smtClean="0"/>
          </a:p>
          <a:p>
            <a:pPr algn="ctr"/>
            <a:r>
              <a:rPr lang="es-MX" sz="1200" b="1" dirty="0" smtClean="0"/>
              <a:t>SUBSECRETARIA </a:t>
            </a:r>
            <a:r>
              <a:rPr lang="es-MX" sz="1200" b="1" dirty="0"/>
              <a:t>DE  EDUCACION BASICA</a:t>
            </a:r>
          </a:p>
          <a:p>
            <a:pPr algn="ctr"/>
            <a:r>
              <a:rPr lang="es-MX" sz="1200" b="1" dirty="0"/>
              <a:t>DIRECCION  GENERAL DE  EDUCACION  PRIMARIA  ESTATAL</a:t>
            </a:r>
          </a:p>
          <a:p>
            <a:pPr algn="ctr"/>
            <a:r>
              <a:rPr lang="es-MX" sz="1200" b="1" dirty="0"/>
              <a:t>SUPERVISION  ESCOLAR  069.  TRES  VALLES.</a:t>
            </a:r>
          </a:p>
          <a:p>
            <a:pPr algn="ctr"/>
            <a:endParaRPr lang="es-MX" sz="800" b="1" dirty="0" smtClean="0"/>
          </a:p>
          <a:p>
            <a:pPr algn="ctr"/>
            <a:endParaRPr lang="es-MX" sz="800" b="1" dirty="0"/>
          </a:p>
          <a:p>
            <a:pPr algn="ctr"/>
            <a:endParaRPr lang="es-MX" sz="800" b="1" dirty="0"/>
          </a:p>
        </p:txBody>
      </p:sp>
      <p:pic>
        <p:nvPicPr>
          <p:cNvPr id="5" name="Picture 4" descr="C:\Users\ACERONE\Pictures\SEV 2013 - copia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878" y="300082"/>
            <a:ext cx="1728191" cy="95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C:\Users\ACERONE\Pictures\LOGO REGION IX.jpg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74" t="7979" r="17662" b="11127"/>
          <a:stretch/>
        </p:blipFill>
        <p:spPr bwMode="auto">
          <a:xfrm>
            <a:off x="7591386" y="210891"/>
            <a:ext cx="1440161" cy="1139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3417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7" y="2060848"/>
            <a:ext cx="5544616" cy="2575763"/>
          </a:xfrm>
          <a:prstGeom prst="snip2DiagRect">
            <a:avLst/>
          </a:prstGeom>
          <a:ln w="28575"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2598573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476063" y="404664"/>
            <a:ext cx="8352928" cy="58631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b="1" u="sng" dirty="0"/>
              <a:t> </a:t>
            </a:r>
            <a:r>
              <a:rPr lang="es-MX" sz="1700" b="1" u="sng" dirty="0">
                <a:solidFill>
                  <a:srgbClr val="FF0000"/>
                </a:solidFill>
              </a:rPr>
              <a:t>Artículo 6°.  </a:t>
            </a:r>
            <a:r>
              <a:rPr lang="es-MX" sz="1700" dirty="0"/>
              <a:t>Para el </a:t>
            </a:r>
            <a:r>
              <a:rPr lang="es-MX" sz="1700" dirty="0" smtClean="0"/>
              <a:t>cumplimiento </a:t>
            </a:r>
            <a:r>
              <a:rPr lang="es-MX" sz="1700" dirty="0"/>
              <a:t>de su objeto, las </a:t>
            </a:r>
            <a:r>
              <a:rPr lang="es-MX" sz="1700" dirty="0" smtClean="0"/>
              <a:t>asociaciones </a:t>
            </a:r>
            <a:r>
              <a:rPr lang="es-MX" sz="1700" dirty="0"/>
              <a:t>de </a:t>
            </a:r>
            <a:r>
              <a:rPr lang="es-MX" sz="1700" u="sng" dirty="0"/>
              <a:t>padres de familia</a:t>
            </a:r>
            <a:r>
              <a:rPr lang="es-MX" sz="1700" dirty="0"/>
              <a:t> </a:t>
            </a:r>
            <a:r>
              <a:rPr lang="es-MX" sz="1700" dirty="0" smtClean="0"/>
              <a:t>tendrán </a:t>
            </a:r>
            <a:r>
              <a:rPr lang="es-MX" sz="1700" dirty="0"/>
              <a:t>las siguientes </a:t>
            </a:r>
            <a:r>
              <a:rPr lang="es-MX" sz="1700" u="sng" dirty="0" smtClean="0"/>
              <a:t>atribuciones</a:t>
            </a:r>
            <a:r>
              <a:rPr lang="es-MX" sz="1700" u="sng" dirty="0"/>
              <a:t>: </a:t>
            </a:r>
            <a:endParaRPr lang="es-MX" sz="1700" u="sng" dirty="0" smtClean="0"/>
          </a:p>
          <a:p>
            <a:pPr algn="just"/>
            <a:endParaRPr lang="es-MX" sz="1700" dirty="0"/>
          </a:p>
          <a:p>
            <a:pPr algn="just"/>
            <a:r>
              <a:rPr lang="es-MX" sz="1700" dirty="0"/>
              <a:t>  I.   </a:t>
            </a:r>
            <a:r>
              <a:rPr lang="es-MX" sz="1700" u="sng" dirty="0"/>
              <a:t>Colaborar</a:t>
            </a:r>
            <a:r>
              <a:rPr lang="es-MX" sz="1700" dirty="0"/>
              <a:t> con las </a:t>
            </a:r>
            <a:r>
              <a:rPr lang="es-MX" sz="1700" u="sng" dirty="0" smtClean="0"/>
              <a:t>autoridades </a:t>
            </a:r>
            <a:r>
              <a:rPr lang="es-MX" sz="1700" u="sng" dirty="0"/>
              <a:t>e instituciones </a:t>
            </a:r>
            <a:r>
              <a:rPr lang="es-MX" sz="1700" dirty="0" smtClean="0"/>
              <a:t>educativas </a:t>
            </a:r>
            <a:r>
              <a:rPr lang="es-MX" sz="1700" dirty="0"/>
              <a:t>en las </a:t>
            </a:r>
            <a:r>
              <a:rPr lang="es-MX" sz="1700" u="sng" dirty="0"/>
              <a:t>actividade</a:t>
            </a:r>
            <a:r>
              <a:rPr lang="es-MX" sz="1700" dirty="0"/>
              <a:t>s que </a:t>
            </a:r>
            <a:r>
              <a:rPr lang="es-MX" sz="1700" dirty="0" smtClean="0"/>
              <a:t>éstas </a:t>
            </a:r>
            <a:r>
              <a:rPr lang="es-MX" sz="1700" dirty="0"/>
              <a:t>realicen; </a:t>
            </a:r>
          </a:p>
          <a:p>
            <a:pPr algn="just"/>
            <a:r>
              <a:rPr lang="es-MX" sz="1700" dirty="0"/>
              <a:t>  </a:t>
            </a:r>
            <a:endParaRPr lang="es-MX" sz="1700" dirty="0" smtClean="0"/>
          </a:p>
          <a:p>
            <a:pPr marL="400050" indent="-400050" algn="just">
              <a:buAutoNum type="romanUcPeriod" startAt="2"/>
            </a:pPr>
            <a:r>
              <a:rPr lang="es-MX" sz="1700" u="sng" dirty="0" smtClean="0"/>
              <a:t>Proponer </a:t>
            </a:r>
            <a:r>
              <a:rPr lang="es-MX" sz="1700" u="sng" dirty="0"/>
              <a:t>y promover</a:t>
            </a:r>
            <a:r>
              <a:rPr lang="es-MX" sz="1700" dirty="0"/>
              <a:t>, en </a:t>
            </a:r>
            <a:r>
              <a:rPr lang="es-MX" sz="1700" dirty="0" smtClean="0"/>
              <a:t>coordinación </a:t>
            </a:r>
            <a:r>
              <a:rPr lang="es-MX" sz="1700" u="sng" dirty="0"/>
              <a:t>con los directores </a:t>
            </a:r>
            <a:r>
              <a:rPr lang="es-MX" sz="1700" dirty="0"/>
              <a:t>de </a:t>
            </a:r>
            <a:r>
              <a:rPr lang="es-MX" sz="1700" dirty="0" smtClean="0"/>
              <a:t>las </a:t>
            </a:r>
            <a:r>
              <a:rPr lang="es-MX" sz="1700" dirty="0"/>
              <a:t>escuelas y, en su caso, con las </a:t>
            </a:r>
            <a:r>
              <a:rPr lang="es-MX" sz="1700" dirty="0" smtClean="0"/>
              <a:t>autoridades </a:t>
            </a:r>
            <a:r>
              <a:rPr lang="es-MX" sz="1700" dirty="0"/>
              <a:t>escolares y </a:t>
            </a:r>
            <a:r>
              <a:rPr lang="es-MX" sz="1700" dirty="0" smtClean="0"/>
              <a:t>educativas</a:t>
            </a:r>
            <a:r>
              <a:rPr lang="es-MX" sz="1700" dirty="0"/>
              <a:t>, </a:t>
            </a:r>
            <a:r>
              <a:rPr lang="es-MX" sz="1700" u="sng" dirty="0"/>
              <a:t>las acciones y obras </a:t>
            </a:r>
            <a:r>
              <a:rPr lang="es-MX" sz="1700" dirty="0" smtClean="0"/>
              <a:t>necesarias </a:t>
            </a:r>
            <a:r>
              <a:rPr lang="es-MX" sz="1700" u="sng" dirty="0"/>
              <a:t>para el mejoramiento </a:t>
            </a:r>
            <a:r>
              <a:rPr lang="es-MX" sz="1700" dirty="0" smtClean="0"/>
              <a:t>de </a:t>
            </a:r>
            <a:r>
              <a:rPr lang="es-MX" sz="1700" dirty="0"/>
              <a:t>los establecimientos escolares </a:t>
            </a:r>
            <a:r>
              <a:rPr lang="es-MX" sz="1700" dirty="0" smtClean="0"/>
              <a:t>y </a:t>
            </a:r>
            <a:r>
              <a:rPr lang="es-MX" sz="1700" dirty="0"/>
              <a:t>de su funcionamiento; </a:t>
            </a:r>
            <a:endParaRPr lang="es-MX" sz="1700" dirty="0" smtClean="0"/>
          </a:p>
          <a:p>
            <a:pPr marL="400050" indent="-400050" algn="just">
              <a:buAutoNum type="romanUcPeriod" startAt="2"/>
            </a:pPr>
            <a:r>
              <a:rPr lang="es-MX" sz="1700" dirty="0" smtClean="0"/>
              <a:t> </a:t>
            </a:r>
            <a:r>
              <a:rPr lang="es-MX" sz="1700" u="sng" dirty="0"/>
              <a:t>Reunir</a:t>
            </a:r>
            <a:r>
              <a:rPr lang="es-MX" sz="1700" dirty="0"/>
              <a:t> fondos con </a:t>
            </a:r>
            <a:r>
              <a:rPr lang="es-MX" sz="1700" u="sng" dirty="0"/>
              <a:t>aportaciones voluntarias </a:t>
            </a:r>
            <a:r>
              <a:rPr lang="es-MX" sz="1700" dirty="0"/>
              <a:t>de sus miembros para los fines </a:t>
            </a:r>
          </a:p>
          <a:p>
            <a:pPr algn="just"/>
            <a:r>
              <a:rPr lang="es-MX" sz="1700" dirty="0"/>
              <a:t>propios de las asociaciones; </a:t>
            </a:r>
          </a:p>
          <a:p>
            <a:pPr marL="400050" indent="-400050" algn="just">
              <a:buAutoNum type="romanUcPeriod" startAt="2"/>
            </a:pPr>
            <a:endParaRPr lang="es-MX" sz="1700" dirty="0"/>
          </a:p>
          <a:p>
            <a:pPr marL="400050" indent="-400050" algn="just">
              <a:buAutoNum type="romanUcPeriod" startAt="4"/>
            </a:pPr>
            <a:r>
              <a:rPr lang="es-MX" sz="1700" u="sng" dirty="0" smtClean="0"/>
              <a:t>Fomentar </a:t>
            </a:r>
            <a:r>
              <a:rPr lang="es-MX" sz="1700" u="sng" dirty="0"/>
              <a:t>la relación entre los maestros, los alumnos y los propios padres de familia</a:t>
            </a:r>
            <a:r>
              <a:rPr lang="es-MX" sz="1700" dirty="0"/>
              <a:t>, para un mejor aprovechamiento de los educandos y del cumplimiento de los planes y programas educativos; </a:t>
            </a:r>
            <a:endParaRPr lang="es-MX" sz="1700" dirty="0" smtClean="0"/>
          </a:p>
          <a:p>
            <a:pPr algn="just"/>
            <a:endParaRPr lang="es-MX" sz="1700" dirty="0"/>
          </a:p>
          <a:p>
            <a:pPr algn="just"/>
            <a:r>
              <a:rPr lang="es-MX" sz="1700" dirty="0" smtClean="0"/>
              <a:t>VIII</a:t>
            </a:r>
            <a:r>
              <a:rPr lang="es-MX" sz="1700" dirty="0"/>
              <a:t>. Participar en el </a:t>
            </a:r>
            <a:r>
              <a:rPr lang="es-MX" sz="1700" u="sng" dirty="0"/>
              <a:t>fomento de las cooperativas escolares</a:t>
            </a:r>
            <a:r>
              <a:rPr lang="es-MX" sz="1700" dirty="0"/>
              <a:t>, del ahorro escolar, de las parcelas escolares, y de otros sistemas auxiliares de la </a:t>
            </a:r>
            <a:r>
              <a:rPr lang="es-MX" sz="1700" dirty="0" smtClean="0"/>
              <a:t>educación.</a:t>
            </a:r>
          </a:p>
          <a:p>
            <a:pPr algn="just"/>
            <a:endParaRPr lang="es-MX" sz="1700" dirty="0" smtClean="0"/>
          </a:p>
          <a:p>
            <a:pPr algn="just"/>
            <a:r>
              <a:rPr lang="es-MX" sz="1700" dirty="0" smtClean="0"/>
              <a:t>IX</a:t>
            </a:r>
            <a:r>
              <a:rPr lang="es-MX" sz="1700" dirty="0"/>
              <a:t>. </a:t>
            </a:r>
            <a:r>
              <a:rPr lang="es-MX" sz="1700" u="sng" dirty="0"/>
              <a:t>Proporcionar</a:t>
            </a:r>
            <a:r>
              <a:rPr lang="es-MX" sz="1700" dirty="0"/>
              <a:t> a la Secretaría de Educación Pública la </a:t>
            </a:r>
            <a:r>
              <a:rPr lang="es-MX" sz="1700" u="sng" dirty="0"/>
              <a:t>información</a:t>
            </a:r>
            <a:r>
              <a:rPr lang="es-MX" sz="1700" dirty="0"/>
              <a:t> que ésta </a:t>
            </a:r>
            <a:r>
              <a:rPr lang="es-MX" sz="1700" dirty="0" smtClean="0"/>
              <a:t>es  </a:t>
            </a:r>
            <a:r>
              <a:rPr lang="es-MX" sz="1700" dirty="0"/>
              <a:t>solicite para efectos del presente </a:t>
            </a:r>
            <a:r>
              <a:rPr lang="es-MX" sz="1700" dirty="0" smtClean="0"/>
              <a:t>Reglamento</a:t>
            </a:r>
            <a:r>
              <a:rPr lang="es-MX" sz="1700" dirty="0"/>
              <a:t>.</a:t>
            </a:r>
            <a:r>
              <a:rPr lang="es-MX" sz="1700" dirty="0" smtClean="0"/>
              <a:t> </a:t>
            </a:r>
            <a:endParaRPr lang="es-MX" sz="1700" dirty="0"/>
          </a:p>
        </p:txBody>
      </p:sp>
    </p:spTree>
    <p:extLst>
      <p:ext uri="{BB962C8B-B14F-4D97-AF65-F5344CB8AC3E}">
        <p14:creationId xmlns:p14="http://schemas.microsoft.com/office/powerpoint/2010/main" val="1359573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323528" y="260648"/>
            <a:ext cx="849694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dirty="0"/>
              <a:t> X. </a:t>
            </a:r>
            <a:r>
              <a:rPr lang="es-MX" u="sng" dirty="0"/>
              <a:t>Cooperar en los programas</a:t>
            </a:r>
            <a:r>
              <a:rPr lang="es-MX" dirty="0"/>
              <a:t> </a:t>
            </a:r>
            <a:r>
              <a:rPr lang="es-MX" dirty="0" smtClean="0"/>
              <a:t> de </a:t>
            </a:r>
            <a:r>
              <a:rPr lang="es-MX" dirty="0"/>
              <a:t>promoción para la </a:t>
            </a:r>
            <a:r>
              <a:rPr lang="es-MX" u="sng" dirty="0"/>
              <a:t>salud</a:t>
            </a:r>
            <a:r>
              <a:rPr lang="es-MX" dirty="0"/>
              <a:t> </a:t>
            </a:r>
            <a:r>
              <a:rPr lang="es-MX" dirty="0" smtClean="0"/>
              <a:t>y </a:t>
            </a:r>
            <a:r>
              <a:rPr lang="es-MX" u="sng" dirty="0" smtClean="0"/>
              <a:t>participar</a:t>
            </a:r>
            <a:r>
              <a:rPr lang="es-MX" dirty="0" smtClean="0"/>
              <a:t> </a:t>
            </a:r>
            <a:r>
              <a:rPr lang="es-MX" dirty="0"/>
              <a:t>coordinadamente con </a:t>
            </a:r>
            <a:r>
              <a:rPr lang="es-MX" dirty="0" smtClean="0"/>
              <a:t>las </a:t>
            </a:r>
            <a:r>
              <a:rPr lang="es-MX" dirty="0"/>
              <a:t>autoridades competentes </a:t>
            </a:r>
            <a:r>
              <a:rPr lang="es-MX" dirty="0" smtClean="0"/>
              <a:t>en </a:t>
            </a:r>
            <a:r>
              <a:rPr lang="es-MX" dirty="0"/>
              <a:t>las acciones que éstas </a:t>
            </a:r>
            <a:r>
              <a:rPr lang="es-MX" dirty="0" smtClean="0"/>
              <a:t>realicen </a:t>
            </a:r>
            <a:r>
              <a:rPr lang="es-MX" dirty="0"/>
              <a:t>para </a:t>
            </a:r>
            <a:r>
              <a:rPr lang="es-MX" u="sng" dirty="0"/>
              <a:t>mejorar la salud </a:t>
            </a:r>
            <a:r>
              <a:rPr lang="es-MX" u="sng" dirty="0" smtClean="0"/>
              <a:t>física </a:t>
            </a:r>
            <a:r>
              <a:rPr lang="es-MX" u="sng" dirty="0"/>
              <a:t>y mental </a:t>
            </a:r>
            <a:r>
              <a:rPr lang="es-MX" dirty="0"/>
              <a:t>de los </a:t>
            </a:r>
            <a:r>
              <a:rPr lang="es-MX" dirty="0" smtClean="0"/>
              <a:t>educandos</a:t>
            </a:r>
            <a:r>
              <a:rPr lang="es-MX" dirty="0"/>
              <a:t>, la detección y </a:t>
            </a:r>
            <a:r>
              <a:rPr lang="es-MX" u="sng" dirty="0" smtClean="0"/>
              <a:t>previsión </a:t>
            </a:r>
            <a:r>
              <a:rPr lang="es-MX" u="sng" dirty="0"/>
              <a:t>de los problemas de </a:t>
            </a:r>
            <a:r>
              <a:rPr lang="es-MX" u="sng" dirty="0" smtClean="0"/>
              <a:t>aprendizaje </a:t>
            </a:r>
            <a:r>
              <a:rPr lang="es-MX" u="sng" dirty="0"/>
              <a:t>y el mejoramiento </a:t>
            </a:r>
            <a:r>
              <a:rPr lang="es-MX" u="sng" dirty="0" smtClean="0"/>
              <a:t>del </a:t>
            </a:r>
            <a:r>
              <a:rPr lang="es-MX" u="sng" dirty="0"/>
              <a:t>medio ambiente. </a:t>
            </a:r>
          </a:p>
          <a:p>
            <a:pPr algn="just"/>
            <a:r>
              <a:rPr lang="es-MX" dirty="0" smtClean="0"/>
              <a:t> </a:t>
            </a:r>
          </a:p>
        </p:txBody>
      </p:sp>
      <p:sp>
        <p:nvSpPr>
          <p:cNvPr id="3" name="2 Rectángulo"/>
          <p:cNvSpPr/>
          <p:nvPr/>
        </p:nvSpPr>
        <p:spPr>
          <a:xfrm>
            <a:off x="303312" y="2681171"/>
            <a:ext cx="85171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dirty="0"/>
              <a:t> </a:t>
            </a:r>
            <a:r>
              <a:rPr lang="es-MX" b="1" u="sng" dirty="0">
                <a:solidFill>
                  <a:srgbClr val="FF0000"/>
                </a:solidFill>
              </a:rPr>
              <a:t>Artículos 8°  </a:t>
            </a:r>
            <a:r>
              <a:rPr lang="es-MX" u="sng" dirty="0"/>
              <a:t>Las asociaciones </a:t>
            </a:r>
            <a:r>
              <a:rPr lang="es-MX" u="sng" dirty="0" smtClean="0"/>
              <a:t>que </a:t>
            </a:r>
            <a:r>
              <a:rPr lang="es-MX" u="sng" dirty="0"/>
              <a:t>anteceden, elaborarán  y </a:t>
            </a:r>
            <a:r>
              <a:rPr lang="es-MX" u="sng" dirty="0" smtClean="0"/>
              <a:t>aprobarán </a:t>
            </a:r>
            <a:r>
              <a:rPr lang="es-MX" u="sng" dirty="0"/>
              <a:t>sus estatutos,</a:t>
            </a:r>
            <a:r>
              <a:rPr lang="es-MX" dirty="0"/>
              <a:t> los que </a:t>
            </a:r>
            <a:r>
              <a:rPr lang="es-MX" dirty="0" smtClean="0"/>
              <a:t> observarán </a:t>
            </a:r>
            <a:r>
              <a:rPr lang="es-MX" dirty="0"/>
              <a:t>estrictamente las </a:t>
            </a:r>
            <a:r>
              <a:rPr lang="es-MX" dirty="0" smtClean="0"/>
              <a:t>disposiciones </a:t>
            </a:r>
            <a:r>
              <a:rPr lang="es-MX" dirty="0"/>
              <a:t>de este Reglamento </a:t>
            </a:r>
            <a:r>
              <a:rPr lang="es-MX" dirty="0" smtClean="0"/>
              <a:t>por </a:t>
            </a:r>
            <a:r>
              <a:rPr lang="es-MX" dirty="0"/>
              <a:t>cuanto su organización y </a:t>
            </a:r>
            <a:r>
              <a:rPr lang="es-MX" dirty="0" smtClean="0"/>
              <a:t>funcionamiento </a:t>
            </a:r>
            <a:r>
              <a:rPr lang="es-MX" dirty="0"/>
              <a:t>y en todo lo </a:t>
            </a:r>
            <a:r>
              <a:rPr lang="es-MX" dirty="0" smtClean="0"/>
              <a:t>concerniente </a:t>
            </a:r>
            <a:r>
              <a:rPr lang="es-MX" dirty="0"/>
              <a:t>a su relación con las </a:t>
            </a:r>
            <a:r>
              <a:rPr lang="es-MX" dirty="0" smtClean="0"/>
              <a:t>autoridades </a:t>
            </a:r>
            <a:r>
              <a:rPr lang="es-MX" dirty="0"/>
              <a:t>educativas. </a:t>
            </a:r>
          </a:p>
        </p:txBody>
      </p:sp>
      <p:sp>
        <p:nvSpPr>
          <p:cNvPr id="4" name="3 Rectángulo"/>
          <p:cNvSpPr/>
          <p:nvPr/>
        </p:nvSpPr>
        <p:spPr>
          <a:xfrm>
            <a:off x="323528" y="4534823"/>
            <a:ext cx="853695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dirty="0"/>
              <a:t> </a:t>
            </a:r>
            <a:r>
              <a:rPr lang="es-MX" u="sng" dirty="0">
                <a:solidFill>
                  <a:srgbClr val="FF0000"/>
                </a:solidFill>
              </a:rPr>
              <a:t>Artículo 11.  </a:t>
            </a:r>
            <a:r>
              <a:rPr lang="es-MX" u="sng" dirty="0"/>
              <a:t>Los  directores </a:t>
            </a:r>
            <a:r>
              <a:rPr lang="es-MX" dirty="0"/>
              <a:t>de </a:t>
            </a:r>
            <a:r>
              <a:rPr lang="es-MX" dirty="0" smtClean="0"/>
              <a:t>las </a:t>
            </a:r>
            <a:r>
              <a:rPr lang="es-MX" dirty="0"/>
              <a:t>escuelas de educación </a:t>
            </a:r>
            <a:r>
              <a:rPr lang="es-MX" dirty="0" smtClean="0"/>
              <a:t> preescolar</a:t>
            </a:r>
            <a:r>
              <a:rPr lang="es-MX" dirty="0"/>
              <a:t>, primaria y secundaria, </a:t>
            </a:r>
            <a:r>
              <a:rPr lang="es-MX" u="sng" dirty="0" smtClean="0"/>
              <a:t>convocarán</a:t>
            </a:r>
            <a:r>
              <a:rPr lang="es-MX" dirty="0" smtClean="0"/>
              <a:t> </a:t>
            </a:r>
            <a:r>
              <a:rPr lang="es-MX" dirty="0"/>
              <a:t>a las personas a que </a:t>
            </a:r>
            <a:r>
              <a:rPr lang="es-MX" dirty="0" smtClean="0"/>
              <a:t>se </a:t>
            </a:r>
            <a:r>
              <a:rPr lang="es-MX" dirty="0"/>
              <a:t>refiere el artículo 9° de este </a:t>
            </a:r>
            <a:r>
              <a:rPr lang="es-MX" dirty="0" smtClean="0"/>
              <a:t>Reglamento</a:t>
            </a:r>
            <a:r>
              <a:rPr lang="es-MX" dirty="0"/>
              <a:t>, dentro de los </a:t>
            </a:r>
            <a:r>
              <a:rPr lang="es-MX" u="sng" dirty="0"/>
              <a:t>15 </a:t>
            </a:r>
            <a:r>
              <a:rPr lang="es-MX" u="sng" dirty="0" smtClean="0"/>
              <a:t>primeros </a:t>
            </a:r>
            <a:r>
              <a:rPr lang="es-MX" u="sng" dirty="0"/>
              <a:t>día</a:t>
            </a:r>
            <a:r>
              <a:rPr lang="es-MX" dirty="0"/>
              <a:t>s siguientes a la </a:t>
            </a:r>
            <a:r>
              <a:rPr lang="es-MX" dirty="0" smtClean="0"/>
              <a:t>iniciación </a:t>
            </a:r>
            <a:r>
              <a:rPr lang="es-MX" dirty="0"/>
              <a:t>de cada ciclo escolar, </a:t>
            </a:r>
            <a:r>
              <a:rPr lang="es-MX" dirty="0" smtClean="0"/>
              <a:t>para </a:t>
            </a:r>
            <a:r>
              <a:rPr lang="es-MX" dirty="0"/>
              <a:t>que, reunidas en asamblea, </a:t>
            </a:r>
            <a:r>
              <a:rPr lang="es-MX" u="sng" dirty="0" smtClean="0"/>
              <a:t>constituyan </a:t>
            </a:r>
            <a:r>
              <a:rPr lang="es-MX" u="sng" dirty="0"/>
              <a:t>la asociación de </a:t>
            </a:r>
            <a:r>
              <a:rPr lang="es-MX" u="sng" dirty="0" smtClean="0"/>
              <a:t>padres </a:t>
            </a:r>
            <a:r>
              <a:rPr lang="es-MX" u="sng" dirty="0"/>
              <a:t>de familia de las escuelas </a:t>
            </a:r>
            <a:r>
              <a:rPr lang="es-MX" u="sng" dirty="0" smtClean="0"/>
              <a:t>y </a:t>
            </a:r>
            <a:r>
              <a:rPr lang="es-MX" u="sng" dirty="0"/>
              <a:t>elijan a su mesa directiva</a:t>
            </a:r>
            <a:r>
              <a:rPr lang="es-MX" dirty="0"/>
              <a:t>, en los </a:t>
            </a:r>
            <a:r>
              <a:rPr lang="es-MX" dirty="0" smtClean="0"/>
              <a:t>términos </a:t>
            </a:r>
            <a:r>
              <a:rPr lang="es-MX" dirty="0"/>
              <a:t>que más adelante se </a:t>
            </a:r>
            <a:r>
              <a:rPr lang="es-MX" dirty="0" smtClean="0"/>
              <a:t>establecen</a:t>
            </a:r>
            <a:r>
              <a:rPr lang="es-MX" dirty="0"/>
              <a:t>, levantándose las </a:t>
            </a:r>
            <a:r>
              <a:rPr lang="es-MX" dirty="0" smtClean="0"/>
              <a:t>actas </a:t>
            </a:r>
            <a:r>
              <a:rPr lang="es-MX" dirty="0"/>
              <a:t>correspondientes, con la </a:t>
            </a:r>
            <a:r>
              <a:rPr lang="es-MX" dirty="0" smtClean="0"/>
              <a:t>formalidad </a:t>
            </a:r>
            <a:r>
              <a:rPr lang="es-MX" dirty="0"/>
              <a:t>que señala el artículo </a:t>
            </a:r>
            <a:r>
              <a:rPr lang="es-MX" dirty="0" smtClean="0"/>
              <a:t>49</a:t>
            </a:r>
            <a:r>
              <a:rPr lang="es-MX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137772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510158" y="116632"/>
            <a:ext cx="8310314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1600" u="sng" dirty="0">
                <a:solidFill>
                  <a:srgbClr val="FF0000"/>
                </a:solidFill>
              </a:rPr>
              <a:t>Artículo 18.  </a:t>
            </a:r>
            <a:r>
              <a:rPr lang="es-MX" sz="1600" u="sng" dirty="0"/>
              <a:t>Son derechos y </a:t>
            </a:r>
            <a:r>
              <a:rPr lang="es-MX" sz="1600" u="sng" dirty="0" smtClean="0"/>
              <a:t>obligacione</a:t>
            </a:r>
            <a:r>
              <a:rPr lang="es-MX" sz="1600" dirty="0" smtClean="0"/>
              <a:t>s </a:t>
            </a:r>
            <a:r>
              <a:rPr lang="es-MX" sz="1600" dirty="0"/>
              <a:t>de los miembros de </a:t>
            </a:r>
            <a:r>
              <a:rPr lang="es-MX" sz="1600" dirty="0" smtClean="0"/>
              <a:t>las </a:t>
            </a:r>
            <a:r>
              <a:rPr lang="es-MX" sz="1600" dirty="0"/>
              <a:t>asociaciones </a:t>
            </a:r>
            <a:r>
              <a:rPr lang="es-MX" sz="1600" dirty="0" smtClean="0"/>
              <a:t>de padres </a:t>
            </a:r>
            <a:r>
              <a:rPr lang="es-MX" sz="1600" dirty="0"/>
              <a:t>de </a:t>
            </a:r>
            <a:r>
              <a:rPr lang="es-MX" sz="1600" dirty="0" smtClean="0"/>
              <a:t>familia</a:t>
            </a:r>
            <a:r>
              <a:rPr lang="es-MX" sz="1600" dirty="0"/>
              <a:t>: </a:t>
            </a:r>
            <a:endParaRPr lang="es-MX" sz="1600" dirty="0" smtClean="0"/>
          </a:p>
          <a:p>
            <a:pPr algn="just"/>
            <a:endParaRPr lang="es-MX" sz="1600" dirty="0"/>
          </a:p>
          <a:p>
            <a:pPr algn="just"/>
            <a:r>
              <a:rPr lang="es-MX" sz="1600" dirty="0"/>
              <a:t>  I</a:t>
            </a:r>
            <a:r>
              <a:rPr lang="es-MX" sz="1600" u="sng" dirty="0"/>
              <a:t>. Solicitar la intervención de la </a:t>
            </a:r>
            <a:r>
              <a:rPr lang="es-MX" sz="1600" u="sng" dirty="0" smtClean="0"/>
              <a:t>asociación </a:t>
            </a:r>
            <a:r>
              <a:rPr lang="es-MX" sz="1600" dirty="0"/>
              <a:t>para el planteamiento, </a:t>
            </a:r>
            <a:r>
              <a:rPr lang="es-MX" sz="1600" dirty="0" smtClean="0"/>
              <a:t>ante las autoridades </a:t>
            </a:r>
            <a:r>
              <a:rPr lang="es-MX" sz="1600" dirty="0"/>
              <a:t>escolares </a:t>
            </a:r>
            <a:r>
              <a:rPr lang="es-MX" sz="1600" dirty="0" smtClean="0"/>
              <a:t>componentes</a:t>
            </a:r>
            <a:r>
              <a:rPr lang="es-MX" sz="1600" dirty="0"/>
              <a:t>, </a:t>
            </a:r>
            <a:r>
              <a:rPr lang="es-MX" sz="1600" u="sng" dirty="0"/>
              <a:t>de problemas </a:t>
            </a:r>
            <a:r>
              <a:rPr lang="es-MX" sz="1600" u="sng" dirty="0" smtClean="0"/>
              <a:t>relacionados </a:t>
            </a:r>
            <a:r>
              <a:rPr lang="es-MX" sz="1600" u="sng" dirty="0"/>
              <a:t>con la educación de </a:t>
            </a:r>
            <a:r>
              <a:rPr lang="es-MX" sz="1600" u="sng" dirty="0" smtClean="0"/>
              <a:t>sus </a:t>
            </a:r>
            <a:r>
              <a:rPr lang="es-MX" sz="1600" u="sng" dirty="0"/>
              <a:t>hijos</a:t>
            </a:r>
            <a:r>
              <a:rPr lang="es-MX" sz="1600" dirty="0"/>
              <a:t>, pupilos o </a:t>
            </a:r>
            <a:r>
              <a:rPr lang="es-MX" sz="1600" dirty="0" smtClean="0"/>
              <a:t>representados</a:t>
            </a:r>
            <a:r>
              <a:rPr lang="es-MX" sz="1600" dirty="0"/>
              <a:t>; </a:t>
            </a:r>
            <a:endParaRPr lang="es-MX" sz="1600" dirty="0" smtClean="0"/>
          </a:p>
          <a:p>
            <a:pPr algn="just"/>
            <a:endParaRPr lang="es-MX" sz="1600" dirty="0"/>
          </a:p>
          <a:p>
            <a:pPr algn="just"/>
            <a:r>
              <a:rPr lang="es-MX" sz="1600" dirty="0"/>
              <a:t>  II. </a:t>
            </a:r>
            <a:r>
              <a:rPr lang="es-MX" sz="1600" u="sng" dirty="0"/>
              <a:t>Ejercer el voto </a:t>
            </a:r>
            <a:r>
              <a:rPr lang="es-MX" sz="1600" dirty="0"/>
              <a:t>en las </a:t>
            </a:r>
            <a:r>
              <a:rPr lang="es-MX" sz="1600" dirty="0" smtClean="0"/>
              <a:t>asambleas</a:t>
            </a:r>
            <a:r>
              <a:rPr lang="es-MX" sz="1600" dirty="0"/>
              <a:t>; </a:t>
            </a:r>
            <a:endParaRPr lang="es-MX" sz="1600" dirty="0" smtClean="0"/>
          </a:p>
          <a:p>
            <a:pPr algn="just"/>
            <a:endParaRPr lang="es-MX" sz="1600" dirty="0"/>
          </a:p>
          <a:p>
            <a:pPr algn="just"/>
            <a:r>
              <a:rPr lang="es-MX" sz="1600" dirty="0"/>
              <a:t>  III. </a:t>
            </a:r>
            <a:r>
              <a:rPr lang="es-MX" sz="1600" u="sng" dirty="0"/>
              <a:t>Ser electos para formar parte </a:t>
            </a:r>
            <a:r>
              <a:rPr lang="es-MX" sz="1600" u="sng" dirty="0" smtClean="0"/>
              <a:t>de </a:t>
            </a:r>
            <a:r>
              <a:rPr lang="es-MX" sz="1600" u="sng" dirty="0"/>
              <a:t>las mesas directivas</a:t>
            </a:r>
            <a:r>
              <a:rPr lang="es-MX" sz="1600" dirty="0"/>
              <a:t> y consejos </a:t>
            </a:r>
            <a:r>
              <a:rPr lang="es-MX" sz="1600" dirty="0" smtClean="0"/>
              <a:t>de las asociaciones </a:t>
            </a:r>
            <a:r>
              <a:rPr lang="es-MX" sz="1600" dirty="0"/>
              <a:t>a que se </a:t>
            </a:r>
            <a:r>
              <a:rPr lang="es-MX" sz="1600" dirty="0" smtClean="0"/>
              <a:t>refiere </a:t>
            </a:r>
            <a:r>
              <a:rPr lang="es-MX" sz="1600" dirty="0"/>
              <a:t>el presente Reglamento; </a:t>
            </a:r>
            <a:endParaRPr lang="es-MX" sz="1600" dirty="0" smtClean="0"/>
          </a:p>
          <a:p>
            <a:pPr algn="just"/>
            <a:endParaRPr lang="es-MX" sz="1600" dirty="0"/>
          </a:p>
          <a:p>
            <a:pPr algn="just"/>
            <a:r>
              <a:rPr lang="es-MX" sz="1600" dirty="0"/>
              <a:t>  IV. </a:t>
            </a:r>
            <a:r>
              <a:rPr lang="es-MX" sz="1600" u="sng" dirty="0"/>
              <a:t>Cooperar</a:t>
            </a:r>
            <a:r>
              <a:rPr lang="es-MX" sz="1600" dirty="0"/>
              <a:t> para el mejor </a:t>
            </a:r>
            <a:r>
              <a:rPr lang="es-MX" sz="1600" u="sng" dirty="0" smtClean="0"/>
              <a:t>funcionamiento</a:t>
            </a:r>
            <a:r>
              <a:rPr lang="es-MX" sz="1600" dirty="0" smtClean="0"/>
              <a:t> </a:t>
            </a:r>
            <a:r>
              <a:rPr lang="es-MX" sz="1600" dirty="0"/>
              <a:t>de las </a:t>
            </a:r>
            <a:r>
              <a:rPr lang="es-MX" sz="1600" dirty="0" smtClean="0"/>
              <a:t>asociaciones</a:t>
            </a:r>
            <a:r>
              <a:rPr lang="es-MX" sz="1600" dirty="0"/>
              <a:t>; </a:t>
            </a:r>
          </a:p>
          <a:p>
            <a:pPr algn="just"/>
            <a:r>
              <a:rPr lang="es-MX" sz="1600" dirty="0"/>
              <a:t>  </a:t>
            </a:r>
            <a:endParaRPr lang="es-MX" sz="1600" dirty="0" smtClean="0"/>
          </a:p>
          <a:p>
            <a:pPr algn="just"/>
            <a:endParaRPr lang="es-MX" sz="1600" dirty="0"/>
          </a:p>
          <a:p>
            <a:pPr algn="just"/>
            <a:r>
              <a:rPr lang="es-MX" sz="1600" dirty="0"/>
              <a:t>  VI. </a:t>
            </a:r>
            <a:r>
              <a:rPr lang="es-MX" sz="1600" u="sng" dirty="0"/>
              <a:t>Colaborar,</a:t>
            </a:r>
            <a:r>
              <a:rPr lang="es-MX" sz="1600" dirty="0"/>
              <a:t> a solicitud de las </a:t>
            </a:r>
            <a:r>
              <a:rPr lang="es-MX" sz="1600" dirty="0" smtClean="0"/>
              <a:t>autoridades </a:t>
            </a:r>
            <a:r>
              <a:rPr lang="es-MX" sz="1600" dirty="0"/>
              <a:t>escolares, en las </a:t>
            </a:r>
            <a:r>
              <a:rPr lang="es-MX" sz="1600" u="sng" dirty="0" smtClean="0"/>
              <a:t>actividades </a:t>
            </a:r>
            <a:r>
              <a:rPr lang="es-MX" sz="1600" u="sng" dirty="0"/>
              <a:t>culturales y sociales </a:t>
            </a:r>
            <a:r>
              <a:rPr lang="es-MX" sz="1600" dirty="0" smtClean="0"/>
              <a:t>que </a:t>
            </a:r>
            <a:r>
              <a:rPr lang="es-MX" sz="1600" dirty="0"/>
              <a:t>se realicen en los planteles; </a:t>
            </a:r>
          </a:p>
          <a:p>
            <a:pPr algn="just"/>
            <a:r>
              <a:rPr lang="es-MX" sz="1600" dirty="0"/>
              <a:t>  </a:t>
            </a:r>
            <a:endParaRPr lang="es-MX" sz="1600" dirty="0" smtClean="0"/>
          </a:p>
          <a:p>
            <a:pPr algn="just"/>
            <a:r>
              <a:rPr lang="es-MX" sz="1600" dirty="0" smtClean="0"/>
              <a:t>VII</a:t>
            </a:r>
            <a:r>
              <a:rPr lang="es-MX" sz="1600" dirty="0"/>
              <a:t>. </a:t>
            </a:r>
            <a:r>
              <a:rPr lang="es-MX" sz="1600" u="sng" dirty="0"/>
              <a:t>Desempeñar las comisiones </a:t>
            </a:r>
            <a:r>
              <a:rPr lang="es-MX" sz="1600" dirty="0" smtClean="0"/>
              <a:t>que </a:t>
            </a:r>
            <a:r>
              <a:rPr lang="es-MX" sz="1600" dirty="0"/>
              <a:t>les sean conferidas en las </a:t>
            </a:r>
            <a:r>
              <a:rPr lang="es-MX" sz="1600" dirty="0" smtClean="0"/>
              <a:t>asambleas</a:t>
            </a:r>
            <a:r>
              <a:rPr lang="es-MX" sz="1600" dirty="0"/>
              <a:t>; </a:t>
            </a:r>
            <a:endParaRPr lang="es-MX" sz="1600" dirty="0" smtClean="0"/>
          </a:p>
          <a:p>
            <a:pPr algn="just"/>
            <a:endParaRPr lang="es-MX" sz="1600" dirty="0"/>
          </a:p>
          <a:p>
            <a:pPr algn="just"/>
            <a:r>
              <a:rPr lang="es-MX" sz="1600" dirty="0"/>
              <a:t>VIII. </a:t>
            </a:r>
            <a:r>
              <a:rPr lang="es-MX" sz="1600" u="sng" dirty="0"/>
              <a:t>Participar,</a:t>
            </a:r>
            <a:r>
              <a:rPr lang="es-MX" sz="1600" dirty="0"/>
              <a:t>  de acuerdo con </a:t>
            </a:r>
            <a:r>
              <a:rPr lang="es-MX" sz="1600" dirty="0" smtClean="0"/>
              <a:t>los </a:t>
            </a:r>
            <a:r>
              <a:rPr lang="es-MX" sz="1600" dirty="0"/>
              <a:t>educadores, en el tratamiento </a:t>
            </a:r>
            <a:r>
              <a:rPr lang="es-MX" sz="1600" dirty="0" smtClean="0"/>
              <a:t>de </a:t>
            </a:r>
            <a:r>
              <a:rPr lang="es-MX" sz="1600" dirty="0"/>
              <a:t>los </a:t>
            </a:r>
            <a:r>
              <a:rPr lang="es-MX" sz="1600" u="sng" dirty="0"/>
              <a:t>problemas de conducta y </a:t>
            </a:r>
            <a:r>
              <a:rPr lang="es-MX" sz="1600" u="sng" dirty="0" smtClean="0"/>
              <a:t>de </a:t>
            </a:r>
            <a:r>
              <a:rPr lang="es-MX" sz="1600" u="sng" dirty="0"/>
              <a:t>aprendizaje de sus hijos</a:t>
            </a:r>
            <a:r>
              <a:rPr lang="es-MX" sz="1600" dirty="0"/>
              <a:t>, </a:t>
            </a:r>
            <a:r>
              <a:rPr lang="es-MX" sz="1600" dirty="0" smtClean="0"/>
              <a:t>pupilos </a:t>
            </a:r>
            <a:r>
              <a:rPr lang="es-MX" sz="1600" dirty="0"/>
              <a:t>o representados, y </a:t>
            </a:r>
          </a:p>
          <a:p>
            <a:pPr algn="just"/>
            <a:r>
              <a:rPr lang="es-MX" sz="1600" dirty="0"/>
              <a:t>  </a:t>
            </a:r>
            <a:endParaRPr lang="es-MX" sz="1600" dirty="0" smtClean="0"/>
          </a:p>
        </p:txBody>
      </p:sp>
    </p:spTree>
    <p:extLst>
      <p:ext uri="{BB962C8B-B14F-4D97-AF65-F5344CB8AC3E}">
        <p14:creationId xmlns:p14="http://schemas.microsoft.com/office/powerpoint/2010/main" val="4151273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323528" y="260648"/>
            <a:ext cx="8371606" cy="19236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1700" dirty="0"/>
              <a:t> </a:t>
            </a:r>
            <a:r>
              <a:rPr lang="es-MX" sz="1700" u="sng" dirty="0">
                <a:solidFill>
                  <a:srgbClr val="FF0000"/>
                </a:solidFill>
              </a:rPr>
              <a:t>Artículo 19.  </a:t>
            </a:r>
            <a:r>
              <a:rPr lang="es-MX" sz="1700" dirty="0"/>
              <a:t>Los socios podrán </a:t>
            </a:r>
            <a:r>
              <a:rPr lang="es-MX" sz="1700" dirty="0" smtClean="0"/>
              <a:t> ser </a:t>
            </a:r>
            <a:r>
              <a:rPr lang="es-MX" sz="1700" u="sng" dirty="0"/>
              <a:t>suspendidos en sus derechos </a:t>
            </a:r>
            <a:r>
              <a:rPr lang="es-MX" sz="1700" u="sng" dirty="0" smtClean="0"/>
              <a:t>cuando </a:t>
            </a:r>
            <a:r>
              <a:rPr lang="es-MX" sz="1700" dirty="0"/>
              <a:t>así lo determine la </a:t>
            </a:r>
            <a:r>
              <a:rPr lang="es-MX" sz="1700" dirty="0" smtClean="0"/>
              <a:t>asamblea </a:t>
            </a:r>
            <a:r>
              <a:rPr lang="es-MX" sz="1700" dirty="0"/>
              <a:t>de padres de familia, </a:t>
            </a:r>
            <a:r>
              <a:rPr lang="es-MX" sz="1700" u="sng" dirty="0" smtClean="0"/>
              <a:t>por </a:t>
            </a:r>
            <a:r>
              <a:rPr lang="es-MX" sz="1700" u="sng" dirty="0"/>
              <a:t>infracciones graves al </a:t>
            </a:r>
            <a:r>
              <a:rPr lang="es-MX" sz="1700" u="sng" dirty="0" smtClean="0"/>
              <a:t>presente </a:t>
            </a:r>
            <a:r>
              <a:rPr lang="es-MX" sz="1700" u="sng" dirty="0"/>
              <a:t>Reglamento y a los </a:t>
            </a:r>
            <a:r>
              <a:rPr lang="es-MX" sz="1700" u="sng" dirty="0" smtClean="0"/>
              <a:t>estatutos </a:t>
            </a:r>
            <a:r>
              <a:rPr lang="es-MX" sz="1700" u="sng" dirty="0"/>
              <a:t>de las asociaciones</a:t>
            </a:r>
            <a:r>
              <a:rPr lang="es-MX" sz="1700" dirty="0"/>
              <a:t>, </a:t>
            </a:r>
            <a:r>
              <a:rPr lang="es-MX" sz="1700" dirty="0" smtClean="0"/>
              <a:t>tras </a:t>
            </a:r>
            <a:r>
              <a:rPr lang="es-MX" sz="1700" dirty="0"/>
              <a:t>de haber sido oídos conforme </a:t>
            </a:r>
          </a:p>
          <a:p>
            <a:pPr algn="just"/>
            <a:r>
              <a:rPr lang="es-MX" sz="1700" dirty="0"/>
              <a:t>a derecho lo que tuvieran que </a:t>
            </a:r>
            <a:r>
              <a:rPr lang="es-MX" sz="1700" dirty="0" smtClean="0"/>
              <a:t>alegar </a:t>
            </a:r>
            <a:r>
              <a:rPr lang="es-MX" sz="1700" dirty="0"/>
              <a:t>en su defensa y, a la vez, </a:t>
            </a:r>
            <a:r>
              <a:rPr lang="es-MX" sz="1700" dirty="0" smtClean="0"/>
              <a:t>podrán ser restablecidos </a:t>
            </a:r>
            <a:r>
              <a:rPr lang="es-MX" sz="1700" dirty="0"/>
              <a:t>en sus </a:t>
            </a:r>
            <a:r>
              <a:rPr lang="es-MX" sz="1700" dirty="0" smtClean="0"/>
              <a:t>derechos </a:t>
            </a:r>
            <a:r>
              <a:rPr lang="es-MX" sz="1700" dirty="0"/>
              <a:t>por acuerdo de las </a:t>
            </a:r>
            <a:r>
              <a:rPr lang="es-MX" sz="1700" dirty="0" smtClean="0"/>
              <a:t>propias </a:t>
            </a:r>
            <a:r>
              <a:rPr lang="es-MX" sz="1700" dirty="0"/>
              <a:t>asambleas. </a:t>
            </a:r>
            <a:r>
              <a:rPr lang="es-MX" sz="1700" dirty="0" smtClean="0"/>
              <a:t>Igualmente</a:t>
            </a:r>
            <a:r>
              <a:rPr lang="es-MX" sz="1700" dirty="0"/>
              <a:t>, se </a:t>
            </a:r>
            <a:r>
              <a:rPr lang="es-MX" sz="1700" u="sng" dirty="0"/>
              <a:t>suspenderán </a:t>
            </a:r>
            <a:r>
              <a:rPr lang="es-MX" sz="1700" u="sng" dirty="0" smtClean="0"/>
              <a:t>sus </a:t>
            </a:r>
            <a:r>
              <a:rPr lang="es-MX" sz="1700" u="sng" dirty="0"/>
              <a:t>derechos a los padres de </a:t>
            </a:r>
            <a:r>
              <a:rPr lang="es-MX" sz="1700" u="sng" dirty="0" smtClean="0"/>
              <a:t>familia </a:t>
            </a:r>
            <a:r>
              <a:rPr lang="es-MX" sz="1700" u="sng" dirty="0"/>
              <a:t>cuando dejen de ejercer la </a:t>
            </a:r>
            <a:r>
              <a:rPr lang="es-MX" sz="1700" u="sng" dirty="0" smtClean="0"/>
              <a:t>patria </a:t>
            </a:r>
            <a:r>
              <a:rPr lang="es-MX" sz="1700" u="sng" dirty="0"/>
              <a:t>potestad  por resolución </a:t>
            </a:r>
            <a:r>
              <a:rPr lang="es-MX" sz="1700" u="sng" dirty="0" smtClean="0"/>
              <a:t>judicial</a:t>
            </a:r>
            <a:r>
              <a:rPr lang="es-MX" sz="1700" u="sng" dirty="0"/>
              <a:t>. </a:t>
            </a:r>
          </a:p>
        </p:txBody>
      </p:sp>
      <p:sp>
        <p:nvSpPr>
          <p:cNvPr id="3" name="2 Rectángulo"/>
          <p:cNvSpPr/>
          <p:nvPr/>
        </p:nvSpPr>
        <p:spPr>
          <a:xfrm>
            <a:off x="339755" y="2708920"/>
            <a:ext cx="8362681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1600" u="sng" dirty="0" smtClean="0">
                <a:solidFill>
                  <a:srgbClr val="FF0000"/>
                </a:solidFill>
              </a:rPr>
              <a:t>Artículo </a:t>
            </a:r>
            <a:r>
              <a:rPr lang="es-MX" sz="1600" u="sng" dirty="0">
                <a:solidFill>
                  <a:srgbClr val="FF0000"/>
                </a:solidFill>
              </a:rPr>
              <a:t>23.  </a:t>
            </a:r>
            <a:r>
              <a:rPr lang="es-MX" sz="1600" u="sng" dirty="0"/>
              <a:t>Los acuerdos </a:t>
            </a:r>
            <a:r>
              <a:rPr lang="es-MX" sz="1600" dirty="0"/>
              <a:t>de </a:t>
            </a:r>
            <a:r>
              <a:rPr lang="es-MX" sz="1600" dirty="0" smtClean="0"/>
              <a:t> los </a:t>
            </a:r>
            <a:r>
              <a:rPr lang="es-MX" sz="1600" dirty="0"/>
              <a:t>órganos de gobierno de las </a:t>
            </a:r>
            <a:r>
              <a:rPr lang="es-MX" sz="1600" dirty="0" smtClean="0"/>
              <a:t> asociaciones </a:t>
            </a:r>
            <a:r>
              <a:rPr lang="es-MX" sz="1600" dirty="0"/>
              <a:t>de padres de </a:t>
            </a:r>
            <a:r>
              <a:rPr lang="es-MX" sz="1600" dirty="0" smtClean="0"/>
              <a:t>familia </a:t>
            </a:r>
            <a:r>
              <a:rPr lang="es-MX" sz="1600" u="sng" dirty="0"/>
              <a:t>se tomarán por mayoría </a:t>
            </a:r>
            <a:r>
              <a:rPr lang="es-MX" sz="1600" u="sng" dirty="0" smtClean="0"/>
              <a:t>de </a:t>
            </a:r>
            <a:r>
              <a:rPr lang="es-MX" sz="1600" u="sng" dirty="0"/>
              <a:t>votos. </a:t>
            </a:r>
            <a:r>
              <a:rPr lang="es-MX" sz="1600" dirty="0"/>
              <a:t>En caso de empate el </a:t>
            </a:r>
            <a:r>
              <a:rPr lang="es-MX" sz="1600" dirty="0" smtClean="0"/>
              <a:t>presidente </a:t>
            </a:r>
            <a:r>
              <a:rPr lang="es-MX" sz="1600" dirty="0"/>
              <a:t>tendrá voto de </a:t>
            </a:r>
            <a:r>
              <a:rPr lang="es-MX" sz="1600" dirty="0" smtClean="0"/>
              <a:t>calidad</a:t>
            </a:r>
            <a:r>
              <a:rPr lang="es-MX" sz="1600" dirty="0"/>
              <a:t>. </a:t>
            </a:r>
          </a:p>
        </p:txBody>
      </p:sp>
      <p:sp>
        <p:nvSpPr>
          <p:cNvPr id="4" name="3 Rectángulo"/>
          <p:cNvSpPr/>
          <p:nvPr/>
        </p:nvSpPr>
        <p:spPr>
          <a:xfrm>
            <a:off x="323528" y="3861048"/>
            <a:ext cx="8568952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u="sng" dirty="0">
                <a:solidFill>
                  <a:srgbClr val="FF0000"/>
                </a:solidFill>
              </a:rPr>
              <a:t> </a:t>
            </a:r>
            <a:r>
              <a:rPr lang="es-MX" sz="1600" u="sng" dirty="0">
                <a:solidFill>
                  <a:srgbClr val="FF0000"/>
                </a:solidFill>
              </a:rPr>
              <a:t>Artículo 24.  </a:t>
            </a:r>
            <a:r>
              <a:rPr lang="es-MX" sz="1600" u="sng" dirty="0"/>
              <a:t>Las asambleas </a:t>
            </a:r>
            <a:r>
              <a:rPr lang="es-MX" sz="1600" dirty="0" smtClean="0"/>
              <a:t>de </a:t>
            </a:r>
            <a:r>
              <a:rPr lang="es-MX" sz="1600" dirty="0"/>
              <a:t>las asociaciones de padres </a:t>
            </a:r>
            <a:r>
              <a:rPr lang="es-MX" sz="1600" dirty="0" smtClean="0"/>
              <a:t> de </a:t>
            </a:r>
            <a:r>
              <a:rPr lang="es-MX" sz="1600" dirty="0"/>
              <a:t>familia de </a:t>
            </a:r>
            <a:r>
              <a:rPr lang="es-MX" sz="1600" dirty="0" smtClean="0"/>
              <a:t>las escuelas</a:t>
            </a:r>
            <a:r>
              <a:rPr lang="es-MX" sz="1600" dirty="0"/>
              <a:t>, así </a:t>
            </a:r>
            <a:r>
              <a:rPr lang="es-MX" sz="1600" dirty="0" smtClean="0"/>
              <a:t>como </a:t>
            </a:r>
            <a:r>
              <a:rPr lang="es-MX" sz="1600" dirty="0"/>
              <a:t>los consejos de las </a:t>
            </a:r>
            <a:r>
              <a:rPr lang="es-MX" sz="1600" dirty="0" smtClean="0"/>
              <a:t>asociaciones </a:t>
            </a:r>
            <a:r>
              <a:rPr lang="es-MX" sz="1600" dirty="0"/>
              <a:t>estatales y el del </a:t>
            </a:r>
            <a:r>
              <a:rPr lang="es-MX" sz="1600" dirty="0" smtClean="0"/>
              <a:t>Distrito Federal </a:t>
            </a:r>
            <a:r>
              <a:rPr lang="es-MX" sz="1600" dirty="0"/>
              <a:t>a que se </a:t>
            </a:r>
            <a:r>
              <a:rPr lang="es-MX" sz="1600" dirty="0" smtClean="0"/>
              <a:t>refiere este </a:t>
            </a:r>
            <a:r>
              <a:rPr lang="es-MX" sz="1600" dirty="0"/>
              <a:t>ordenamiento, </a:t>
            </a:r>
            <a:r>
              <a:rPr lang="es-MX" sz="1600" u="sng" dirty="0"/>
              <a:t>se reunirán </a:t>
            </a:r>
            <a:r>
              <a:rPr lang="es-MX" sz="1600" u="sng" dirty="0" smtClean="0"/>
              <a:t>para </a:t>
            </a:r>
            <a:r>
              <a:rPr lang="es-MX" sz="1600" u="sng" dirty="0"/>
              <a:t>conocer los siguientes </a:t>
            </a:r>
            <a:r>
              <a:rPr lang="es-MX" sz="1600" u="sng" dirty="0" smtClean="0"/>
              <a:t>asuntos</a:t>
            </a:r>
            <a:r>
              <a:rPr lang="es-MX" sz="1600" u="sng" dirty="0"/>
              <a:t>: </a:t>
            </a:r>
            <a:endParaRPr lang="es-MX" sz="1600" u="sng" dirty="0" smtClean="0"/>
          </a:p>
          <a:p>
            <a:endParaRPr lang="es-MX" sz="1600" u="sng" dirty="0"/>
          </a:p>
          <a:p>
            <a:r>
              <a:rPr lang="es-MX" sz="1600" dirty="0"/>
              <a:t> </a:t>
            </a:r>
            <a:r>
              <a:rPr lang="es-MX" sz="1600" dirty="0" smtClean="0"/>
              <a:t>I</a:t>
            </a:r>
            <a:r>
              <a:rPr lang="es-MX" sz="1600" dirty="0"/>
              <a:t>. </a:t>
            </a:r>
            <a:r>
              <a:rPr lang="es-MX" sz="1600" u="sng" dirty="0"/>
              <a:t>Elegir a los integrantes de </a:t>
            </a:r>
            <a:r>
              <a:rPr lang="es-MX" sz="1600" u="sng" dirty="0" smtClean="0"/>
              <a:t>las </a:t>
            </a:r>
            <a:r>
              <a:rPr lang="es-MX" sz="1600" u="sng" dirty="0"/>
              <a:t>mesas directivas </a:t>
            </a:r>
            <a:r>
              <a:rPr lang="es-MX" sz="1600" dirty="0"/>
              <a:t>que los </a:t>
            </a:r>
            <a:r>
              <a:rPr lang="es-MX" sz="1600" dirty="0" smtClean="0"/>
              <a:t>representen</a:t>
            </a:r>
            <a:r>
              <a:rPr lang="es-MX" sz="1600" dirty="0"/>
              <a:t>, en </a:t>
            </a:r>
            <a:r>
              <a:rPr lang="es-MX" sz="1600" dirty="0" smtClean="0"/>
              <a:t>la forma </a:t>
            </a:r>
            <a:r>
              <a:rPr lang="es-MX" sz="1600" dirty="0"/>
              <a:t>que </a:t>
            </a:r>
            <a:r>
              <a:rPr lang="es-MX" sz="1600" dirty="0" smtClean="0"/>
              <a:t>prescribe </a:t>
            </a:r>
            <a:r>
              <a:rPr lang="es-MX" sz="1600" dirty="0"/>
              <a:t>este capítulo; </a:t>
            </a:r>
            <a:endParaRPr lang="es-MX" sz="1600" dirty="0" smtClean="0"/>
          </a:p>
          <a:p>
            <a:endParaRPr lang="es-MX" sz="1600" dirty="0"/>
          </a:p>
          <a:p>
            <a:r>
              <a:rPr lang="es-MX" sz="1600" dirty="0" smtClean="0"/>
              <a:t>II</a:t>
            </a:r>
            <a:r>
              <a:rPr lang="es-MX" sz="1600" dirty="0"/>
              <a:t>. </a:t>
            </a:r>
            <a:r>
              <a:rPr lang="es-MX" sz="1600" u="sng" dirty="0"/>
              <a:t>Conocer los asuntos </a:t>
            </a:r>
            <a:r>
              <a:rPr lang="es-MX" sz="1600" dirty="0" smtClean="0"/>
              <a:t>propios </a:t>
            </a:r>
            <a:r>
              <a:rPr lang="es-MX" sz="1600" dirty="0"/>
              <a:t>de su objeto; </a:t>
            </a:r>
            <a:r>
              <a:rPr lang="es-MX" sz="1600" dirty="0" smtClean="0"/>
              <a:t>  </a:t>
            </a:r>
          </a:p>
          <a:p>
            <a:endParaRPr lang="es-MX" sz="1600" dirty="0"/>
          </a:p>
          <a:p>
            <a:r>
              <a:rPr lang="es-MX" sz="1600" dirty="0" smtClean="0"/>
              <a:t>III</a:t>
            </a:r>
            <a:r>
              <a:rPr lang="es-MX" sz="1600" dirty="0"/>
              <a:t>. </a:t>
            </a:r>
            <a:r>
              <a:rPr lang="es-MX" sz="1600" u="sng" dirty="0"/>
              <a:t>Acordar y proponer </a:t>
            </a:r>
            <a:r>
              <a:rPr lang="es-MX" sz="1600" u="sng" dirty="0" smtClean="0"/>
              <a:t>las aportaciones </a:t>
            </a:r>
            <a:r>
              <a:rPr lang="es-MX" sz="1600" u="sng" dirty="0"/>
              <a:t>voluntarias</a:t>
            </a:r>
            <a:r>
              <a:rPr lang="es-MX" sz="1600" dirty="0"/>
              <a:t> en </a:t>
            </a:r>
            <a:r>
              <a:rPr lang="es-MX" sz="1600" dirty="0" smtClean="0"/>
              <a:t>numerario</a:t>
            </a:r>
            <a:r>
              <a:rPr lang="es-MX" sz="1600" dirty="0"/>
              <a:t>, bienes y servicios </a:t>
            </a:r>
            <a:r>
              <a:rPr lang="es-MX" sz="1600" dirty="0" smtClean="0"/>
              <a:t>de </a:t>
            </a:r>
            <a:r>
              <a:rPr lang="es-MX" sz="1600" dirty="0"/>
              <a:t>las asociados; </a:t>
            </a:r>
            <a:endParaRPr lang="es-MX" sz="1600" dirty="0" smtClean="0"/>
          </a:p>
        </p:txBody>
      </p:sp>
    </p:spTree>
    <p:extLst>
      <p:ext uri="{BB962C8B-B14F-4D97-AF65-F5344CB8AC3E}">
        <p14:creationId xmlns:p14="http://schemas.microsoft.com/office/powerpoint/2010/main" val="2658490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467544" y="476672"/>
            <a:ext cx="8352928" cy="19236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1700" dirty="0"/>
              <a:t> V. </a:t>
            </a:r>
            <a:r>
              <a:rPr lang="es-MX" sz="1700" u="sng" dirty="0"/>
              <a:t>Elaborar y aprobar </a:t>
            </a:r>
            <a:r>
              <a:rPr lang="es-MX" sz="1700" u="sng" dirty="0" smtClean="0"/>
              <a:t>sus </a:t>
            </a:r>
            <a:r>
              <a:rPr lang="es-MX" sz="1700" u="sng" dirty="0"/>
              <a:t>estatutos </a:t>
            </a:r>
            <a:r>
              <a:rPr lang="es-MX" sz="1700" dirty="0"/>
              <a:t>y las </a:t>
            </a:r>
            <a:r>
              <a:rPr lang="es-MX" sz="1700" dirty="0" smtClean="0"/>
              <a:t>modificaciones </a:t>
            </a:r>
            <a:r>
              <a:rPr lang="es-MX" sz="1700" dirty="0"/>
              <a:t>a los </a:t>
            </a:r>
            <a:r>
              <a:rPr lang="es-MX" sz="1700" dirty="0" smtClean="0"/>
              <a:t>mismos</a:t>
            </a:r>
            <a:r>
              <a:rPr lang="es-MX" sz="1700" dirty="0"/>
              <a:t>; </a:t>
            </a:r>
          </a:p>
          <a:p>
            <a:pPr algn="just"/>
            <a:r>
              <a:rPr lang="es-MX" sz="1700" dirty="0"/>
              <a:t> </a:t>
            </a:r>
            <a:endParaRPr lang="es-MX" sz="1700" dirty="0" smtClean="0"/>
          </a:p>
          <a:p>
            <a:pPr algn="just"/>
            <a:r>
              <a:rPr lang="es-MX" sz="1700" dirty="0" smtClean="0"/>
              <a:t>VI</a:t>
            </a:r>
            <a:r>
              <a:rPr lang="es-MX" sz="1700" dirty="0"/>
              <a:t>. </a:t>
            </a:r>
            <a:r>
              <a:rPr lang="es-MX" sz="1700" u="sng" dirty="0"/>
              <a:t>Sancionar los </a:t>
            </a:r>
            <a:r>
              <a:rPr lang="es-MX" sz="1700" u="sng" dirty="0" smtClean="0"/>
              <a:t>informes</a:t>
            </a:r>
            <a:r>
              <a:rPr lang="es-MX" sz="1700" dirty="0" smtClean="0"/>
              <a:t> </a:t>
            </a:r>
            <a:r>
              <a:rPr lang="es-MX" sz="1700" dirty="0"/>
              <a:t>de los </a:t>
            </a:r>
            <a:r>
              <a:rPr lang="es-MX" sz="1700" dirty="0" smtClean="0"/>
              <a:t>representantes </a:t>
            </a:r>
            <a:r>
              <a:rPr lang="es-MX" sz="1700" dirty="0"/>
              <a:t>de las </a:t>
            </a:r>
            <a:r>
              <a:rPr lang="es-MX" sz="1700" dirty="0" smtClean="0"/>
              <a:t>asociaciones</a:t>
            </a:r>
            <a:r>
              <a:rPr lang="es-MX" sz="1700" dirty="0"/>
              <a:t>, </a:t>
            </a:r>
            <a:r>
              <a:rPr lang="es-MX" sz="1700" u="sng" dirty="0"/>
              <a:t>en su caso; </a:t>
            </a:r>
          </a:p>
          <a:p>
            <a:pPr algn="just"/>
            <a:r>
              <a:rPr lang="es-MX" sz="1700" dirty="0"/>
              <a:t> </a:t>
            </a:r>
            <a:endParaRPr lang="es-MX" sz="1700" dirty="0" smtClean="0"/>
          </a:p>
          <a:p>
            <a:pPr algn="just"/>
            <a:r>
              <a:rPr lang="es-MX" sz="1700" dirty="0" smtClean="0"/>
              <a:t> VIII</a:t>
            </a:r>
            <a:r>
              <a:rPr lang="es-MX" sz="1700" dirty="0"/>
              <a:t>. </a:t>
            </a:r>
            <a:r>
              <a:rPr lang="es-MX" sz="1700" u="sng" dirty="0"/>
              <a:t>Decidir</a:t>
            </a:r>
            <a:r>
              <a:rPr lang="es-MX" sz="1700" dirty="0"/>
              <a:t> sobre la </a:t>
            </a:r>
            <a:r>
              <a:rPr lang="es-MX" sz="1700" u="sng" dirty="0" smtClean="0"/>
              <a:t>suspensión </a:t>
            </a:r>
            <a:r>
              <a:rPr lang="es-MX" sz="1700" u="sng" dirty="0"/>
              <a:t>y </a:t>
            </a:r>
            <a:r>
              <a:rPr lang="es-MX" sz="1700" u="sng" dirty="0" smtClean="0"/>
              <a:t>restablecimiento </a:t>
            </a:r>
            <a:r>
              <a:rPr lang="es-MX" sz="1700" dirty="0"/>
              <a:t>de los </a:t>
            </a:r>
            <a:r>
              <a:rPr lang="es-MX" sz="1700" dirty="0" smtClean="0"/>
              <a:t>derechos </a:t>
            </a:r>
            <a:r>
              <a:rPr lang="es-MX" sz="1700" dirty="0"/>
              <a:t>de los a</a:t>
            </a:r>
            <a:r>
              <a:rPr lang="es-MX" sz="1700" dirty="0" smtClean="0"/>
              <a:t>sociados.</a:t>
            </a:r>
          </a:p>
          <a:p>
            <a:pPr algn="just"/>
            <a:endParaRPr lang="es-MX" sz="1700" dirty="0"/>
          </a:p>
        </p:txBody>
      </p:sp>
      <p:sp>
        <p:nvSpPr>
          <p:cNvPr id="3" name="2 Rectángulo"/>
          <p:cNvSpPr/>
          <p:nvPr/>
        </p:nvSpPr>
        <p:spPr>
          <a:xfrm>
            <a:off x="467544" y="3153742"/>
            <a:ext cx="83529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u="sng" dirty="0" smtClean="0">
                <a:solidFill>
                  <a:srgbClr val="FF0000"/>
                </a:solidFill>
              </a:rPr>
              <a:t>Artículo </a:t>
            </a:r>
            <a:r>
              <a:rPr lang="es-MX" u="sng" dirty="0">
                <a:solidFill>
                  <a:srgbClr val="FF0000"/>
                </a:solidFill>
              </a:rPr>
              <a:t>25.  </a:t>
            </a:r>
            <a:r>
              <a:rPr lang="es-MX" u="sng" dirty="0" smtClean="0"/>
              <a:t>Las asambleas </a:t>
            </a:r>
            <a:r>
              <a:rPr lang="es-MX" u="sng" dirty="0"/>
              <a:t>sesionarán </a:t>
            </a:r>
            <a:r>
              <a:rPr lang="es-MX" dirty="0" smtClean="0"/>
              <a:t>en forma </a:t>
            </a:r>
            <a:r>
              <a:rPr lang="es-MX" dirty="0"/>
              <a:t>ordinaria </a:t>
            </a:r>
            <a:r>
              <a:rPr lang="es-MX" u="sng" dirty="0"/>
              <a:t>dos </a:t>
            </a:r>
            <a:r>
              <a:rPr lang="es-MX" u="sng" dirty="0" smtClean="0"/>
              <a:t>veces al </a:t>
            </a:r>
            <a:r>
              <a:rPr lang="es-MX" u="sng" dirty="0"/>
              <a:t>año</a:t>
            </a:r>
            <a:r>
              <a:rPr lang="es-MX" dirty="0"/>
              <a:t>, cuando menos, </a:t>
            </a:r>
            <a:r>
              <a:rPr lang="es-MX" dirty="0" smtClean="0"/>
              <a:t>y e</a:t>
            </a:r>
            <a:r>
              <a:rPr lang="es-MX" u="sng" dirty="0" smtClean="0"/>
              <a:t>xtraordinaria</a:t>
            </a:r>
            <a:r>
              <a:rPr lang="es-MX" dirty="0" smtClean="0"/>
              <a:t> </a:t>
            </a:r>
            <a:r>
              <a:rPr lang="es-MX" dirty="0"/>
              <a:t>cuando </a:t>
            </a:r>
            <a:r>
              <a:rPr lang="es-MX" dirty="0" smtClean="0"/>
              <a:t>lo pida </a:t>
            </a:r>
            <a:r>
              <a:rPr lang="es-MX" dirty="0"/>
              <a:t>a la mesa </a:t>
            </a:r>
            <a:r>
              <a:rPr lang="es-MX" dirty="0" smtClean="0"/>
              <a:t>directiva, por </a:t>
            </a:r>
            <a:r>
              <a:rPr lang="es-MX" dirty="0"/>
              <a:t>escrito, como </a:t>
            </a:r>
            <a:r>
              <a:rPr lang="es-MX" dirty="0" smtClean="0"/>
              <a:t>mínimo, una </a:t>
            </a:r>
            <a:r>
              <a:rPr lang="es-MX" dirty="0"/>
              <a:t>cuarta parte de </a:t>
            </a:r>
            <a:r>
              <a:rPr lang="es-MX" dirty="0" smtClean="0"/>
              <a:t>sus miembros</a:t>
            </a:r>
            <a:r>
              <a:rPr lang="es-MX" dirty="0"/>
              <a:t>. </a:t>
            </a:r>
          </a:p>
        </p:txBody>
      </p:sp>
      <p:sp>
        <p:nvSpPr>
          <p:cNvPr id="4" name="3 Rectángulo"/>
          <p:cNvSpPr/>
          <p:nvPr/>
        </p:nvSpPr>
        <p:spPr>
          <a:xfrm>
            <a:off x="467544" y="5229200"/>
            <a:ext cx="83529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dirty="0"/>
              <a:t> </a:t>
            </a:r>
            <a:r>
              <a:rPr lang="es-MX" u="sng" dirty="0">
                <a:solidFill>
                  <a:srgbClr val="FF0000"/>
                </a:solidFill>
              </a:rPr>
              <a:t>Artículo 29.  </a:t>
            </a:r>
            <a:r>
              <a:rPr lang="es-MX" dirty="0"/>
              <a:t>Las mesas </a:t>
            </a:r>
            <a:r>
              <a:rPr lang="es-MX" dirty="0" smtClean="0"/>
              <a:t> directivas </a:t>
            </a:r>
            <a:r>
              <a:rPr lang="es-MX" dirty="0"/>
              <a:t>se integrarán en </a:t>
            </a:r>
            <a:r>
              <a:rPr lang="es-MX" dirty="0" smtClean="0"/>
              <a:t>la forma siguiente:</a:t>
            </a:r>
          </a:p>
          <a:p>
            <a:r>
              <a:rPr lang="es-MX" dirty="0" smtClean="0"/>
              <a:t> </a:t>
            </a:r>
            <a:endParaRPr lang="es-MX" dirty="0"/>
          </a:p>
          <a:p>
            <a:r>
              <a:rPr lang="es-MX" dirty="0" smtClean="0"/>
              <a:t>I</a:t>
            </a:r>
            <a:r>
              <a:rPr lang="es-MX" dirty="0"/>
              <a:t>. En las asociaciones de padres </a:t>
            </a:r>
            <a:r>
              <a:rPr lang="es-MX" dirty="0" smtClean="0"/>
              <a:t>de </a:t>
            </a:r>
            <a:r>
              <a:rPr lang="es-MX" dirty="0"/>
              <a:t>familia de las escuelas con un </a:t>
            </a:r>
            <a:r>
              <a:rPr lang="es-MX" u="sng" dirty="0" smtClean="0"/>
              <a:t>presidente</a:t>
            </a:r>
            <a:r>
              <a:rPr lang="es-MX" u="sng" dirty="0"/>
              <a:t>, un vicepresidente, un </a:t>
            </a:r>
            <a:r>
              <a:rPr lang="es-MX" u="sng" dirty="0" smtClean="0"/>
              <a:t>secretario</a:t>
            </a:r>
            <a:r>
              <a:rPr lang="es-MX" u="sng" dirty="0"/>
              <a:t>, un tesorero y seis </a:t>
            </a:r>
            <a:r>
              <a:rPr lang="es-MX" u="sng" dirty="0" smtClean="0"/>
              <a:t>vocales</a:t>
            </a:r>
            <a:r>
              <a:rPr lang="es-MX" u="sng" dirty="0"/>
              <a:t>; </a:t>
            </a:r>
          </a:p>
        </p:txBody>
      </p:sp>
    </p:spTree>
    <p:extLst>
      <p:ext uri="{BB962C8B-B14F-4D97-AF65-F5344CB8AC3E}">
        <p14:creationId xmlns:p14="http://schemas.microsoft.com/office/powerpoint/2010/main" val="4242956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467544" y="369530"/>
            <a:ext cx="8496944" cy="19236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1700" dirty="0" smtClean="0"/>
              <a:t> </a:t>
            </a:r>
            <a:r>
              <a:rPr lang="es-MX" sz="1700" u="sng" dirty="0" smtClean="0">
                <a:solidFill>
                  <a:srgbClr val="FF0000"/>
                </a:solidFill>
              </a:rPr>
              <a:t>Artículo 30.  </a:t>
            </a:r>
            <a:r>
              <a:rPr lang="es-MX" sz="1700" dirty="0" smtClean="0"/>
              <a:t>Las </a:t>
            </a:r>
            <a:r>
              <a:rPr lang="es-MX" sz="1700" u="sng" dirty="0" smtClean="0"/>
              <a:t>mesas directivas </a:t>
            </a:r>
            <a:r>
              <a:rPr lang="es-MX" sz="1700" dirty="0" smtClean="0"/>
              <a:t>que anteceden </a:t>
            </a:r>
            <a:r>
              <a:rPr lang="es-MX" sz="1700" u="sng" dirty="0" smtClean="0"/>
              <a:t>se elegirán por dos años </a:t>
            </a:r>
            <a:r>
              <a:rPr lang="es-MX" sz="1700" dirty="0" smtClean="0"/>
              <a:t>y se renovarán anualmente la mitad de sus  miembros.</a:t>
            </a:r>
          </a:p>
          <a:p>
            <a:pPr algn="just"/>
            <a:endParaRPr lang="es-MX" sz="1700" dirty="0" smtClean="0"/>
          </a:p>
          <a:p>
            <a:pPr algn="just"/>
            <a:r>
              <a:rPr lang="es-MX" sz="1700" dirty="0" smtClean="0"/>
              <a:t> Si se presenta </a:t>
            </a:r>
            <a:r>
              <a:rPr lang="es-MX" sz="1700" u="sng" dirty="0" smtClean="0"/>
              <a:t>renuncia o se abandona </a:t>
            </a:r>
            <a:r>
              <a:rPr lang="es-MX" sz="1700" dirty="0" smtClean="0"/>
              <a:t>el cargo para el que hubiere sido electo cualquier miembro  de las  mesas directivas de las asociaciones que se rigen por este ordenamiento, </a:t>
            </a:r>
            <a:r>
              <a:rPr lang="es-MX" sz="1700" u="sng" dirty="0" smtClean="0"/>
              <a:t>la propia mesa directiva elegirá al sustitut</a:t>
            </a:r>
            <a:r>
              <a:rPr lang="es-MX" sz="1700" dirty="0" smtClean="0"/>
              <a:t>o, salvo el caso de presidente que será sustituido por el vicepresidente. </a:t>
            </a:r>
          </a:p>
        </p:txBody>
      </p:sp>
      <p:sp>
        <p:nvSpPr>
          <p:cNvPr id="3" name="2 Rectángulo"/>
          <p:cNvSpPr/>
          <p:nvPr/>
        </p:nvSpPr>
        <p:spPr>
          <a:xfrm>
            <a:off x="519808" y="2636912"/>
            <a:ext cx="864594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dirty="0"/>
              <a:t> </a:t>
            </a:r>
            <a:r>
              <a:rPr lang="es-MX" sz="1700" u="sng" dirty="0">
                <a:solidFill>
                  <a:srgbClr val="FF0000"/>
                </a:solidFill>
              </a:rPr>
              <a:t>Artículo 32.  </a:t>
            </a:r>
            <a:r>
              <a:rPr lang="es-MX" sz="1700" u="sng" dirty="0"/>
              <a:t>Las mesas </a:t>
            </a:r>
            <a:r>
              <a:rPr lang="es-MX" sz="1700" u="sng" dirty="0" smtClean="0"/>
              <a:t> directivas</a:t>
            </a:r>
            <a:r>
              <a:rPr lang="es-MX" sz="1700" dirty="0" smtClean="0"/>
              <a:t> </a:t>
            </a:r>
            <a:r>
              <a:rPr lang="es-MX" sz="1700" dirty="0"/>
              <a:t>celebrarán </a:t>
            </a:r>
            <a:r>
              <a:rPr lang="es-MX" sz="1700" u="sng" dirty="0" smtClean="0"/>
              <a:t>sesiones </a:t>
            </a:r>
            <a:r>
              <a:rPr lang="es-MX" sz="1700" u="sng" dirty="0"/>
              <a:t>ordinarias </a:t>
            </a:r>
            <a:r>
              <a:rPr lang="es-MX" sz="1700" u="sng" dirty="0" smtClean="0"/>
              <a:t>cada dos </a:t>
            </a:r>
            <a:r>
              <a:rPr lang="es-MX" sz="1700" u="sng" dirty="0"/>
              <a:t>meses </a:t>
            </a:r>
            <a:r>
              <a:rPr lang="es-MX" sz="1700" u="sng" dirty="0" smtClean="0"/>
              <a:t> </a:t>
            </a:r>
            <a:r>
              <a:rPr lang="es-MX" sz="1700" dirty="0" smtClean="0"/>
              <a:t>y extraordinarias </a:t>
            </a:r>
            <a:r>
              <a:rPr lang="es-MX" sz="1700" dirty="0"/>
              <a:t>cuando las </a:t>
            </a:r>
            <a:r>
              <a:rPr lang="es-MX" sz="1700" dirty="0" smtClean="0"/>
              <a:t> convoque </a:t>
            </a:r>
            <a:r>
              <a:rPr lang="es-MX" sz="1700" dirty="0"/>
              <a:t>su presidente o </a:t>
            </a:r>
            <a:r>
              <a:rPr lang="es-MX" sz="1700" dirty="0" smtClean="0"/>
              <a:t>lo </a:t>
            </a:r>
            <a:r>
              <a:rPr lang="es-MX" sz="1700" dirty="0"/>
              <a:t>soliciten por escrito, </a:t>
            </a:r>
            <a:r>
              <a:rPr lang="es-MX" sz="1700" dirty="0" smtClean="0"/>
              <a:t>cuando </a:t>
            </a:r>
            <a:r>
              <a:rPr lang="es-MX" sz="1700" dirty="0"/>
              <a:t>menos, cuatro de </a:t>
            </a:r>
            <a:r>
              <a:rPr lang="es-MX" sz="1700" dirty="0" smtClean="0"/>
              <a:t>sus </a:t>
            </a:r>
            <a:r>
              <a:rPr lang="es-MX" sz="1700" dirty="0"/>
              <a:t>miembros. </a:t>
            </a:r>
          </a:p>
        </p:txBody>
      </p:sp>
      <p:sp>
        <p:nvSpPr>
          <p:cNvPr id="4" name="3 Rectángulo"/>
          <p:cNvSpPr/>
          <p:nvPr/>
        </p:nvSpPr>
        <p:spPr>
          <a:xfrm>
            <a:off x="555415" y="3802808"/>
            <a:ext cx="8496944" cy="22006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dirty="0"/>
              <a:t> </a:t>
            </a:r>
            <a:r>
              <a:rPr lang="es-MX" sz="1700" u="sng" dirty="0">
                <a:solidFill>
                  <a:srgbClr val="FF0000"/>
                </a:solidFill>
              </a:rPr>
              <a:t>Artículo 34</a:t>
            </a:r>
            <a:r>
              <a:rPr lang="es-MX" sz="1700" dirty="0">
                <a:solidFill>
                  <a:srgbClr val="FF0000"/>
                </a:solidFill>
              </a:rPr>
              <a:t>.  </a:t>
            </a:r>
            <a:r>
              <a:rPr lang="es-MX" sz="1700" u="sng" dirty="0"/>
              <a:t>La representación </a:t>
            </a:r>
            <a:r>
              <a:rPr lang="es-MX" sz="1700" u="sng" dirty="0" smtClean="0"/>
              <a:t>legal </a:t>
            </a:r>
            <a:r>
              <a:rPr lang="es-MX" sz="1700" dirty="0"/>
              <a:t>de las asociaciones </a:t>
            </a:r>
            <a:r>
              <a:rPr lang="es-MX" sz="1700" dirty="0" smtClean="0"/>
              <a:t>de padres </a:t>
            </a:r>
            <a:r>
              <a:rPr lang="es-MX" sz="1700" dirty="0"/>
              <a:t>de familia a que se refiere </a:t>
            </a:r>
            <a:r>
              <a:rPr lang="es-MX" sz="1700" dirty="0" smtClean="0"/>
              <a:t>este </a:t>
            </a:r>
            <a:r>
              <a:rPr lang="es-MX" sz="1700" dirty="0"/>
              <a:t>Reglamento, </a:t>
            </a:r>
            <a:r>
              <a:rPr lang="es-MX" sz="1700" u="sng" dirty="0"/>
              <a:t>recaerá:</a:t>
            </a:r>
            <a:r>
              <a:rPr lang="es-MX" sz="1700" dirty="0"/>
              <a:t> </a:t>
            </a:r>
            <a:endParaRPr lang="es-MX" sz="1700" dirty="0" smtClean="0"/>
          </a:p>
          <a:p>
            <a:endParaRPr lang="es-MX" sz="1700" dirty="0"/>
          </a:p>
          <a:p>
            <a:pPr marL="400050" indent="-400050">
              <a:buAutoNum type="romanUcPeriod"/>
            </a:pPr>
            <a:r>
              <a:rPr lang="es-MX" sz="1700" u="sng" dirty="0" smtClean="0"/>
              <a:t>Mancomunadamente </a:t>
            </a:r>
            <a:r>
              <a:rPr lang="es-MX" sz="1700" u="sng" dirty="0"/>
              <a:t>en el </a:t>
            </a:r>
            <a:r>
              <a:rPr lang="es-MX" sz="1700" u="sng" dirty="0" smtClean="0"/>
              <a:t>presidente </a:t>
            </a:r>
            <a:r>
              <a:rPr lang="es-MX" sz="1700" u="sng" dirty="0"/>
              <a:t>y el tesorero </a:t>
            </a:r>
            <a:r>
              <a:rPr lang="es-MX" sz="1700" dirty="0"/>
              <a:t>de la </a:t>
            </a:r>
            <a:r>
              <a:rPr lang="es-MX" sz="1700" dirty="0" smtClean="0"/>
              <a:t>mesa </a:t>
            </a:r>
            <a:r>
              <a:rPr lang="es-MX" sz="1700" dirty="0"/>
              <a:t>directiva, en todos los </a:t>
            </a:r>
            <a:r>
              <a:rPr lang="es-MX" sz="1700" u="sng" dirty="0" smtClean="0"/>
              <a:t>asuntos </a:t>
            </a:r>
            <a:r>
              <a:rPr lang="es-MX" sz="1700" u="sng" dirty="0"/>
              <a:t>que impliquen manejo </a:t>
            </a:r>
            <a:r>
              <a:rPr lang="es-MX" sz="1700" u="sng" dirty="0" smtClean="0"/>
              <a:t>de fondos </a:t>
            </a:r>
            <a:r>
              <a:rPr lang="es-MX" sz="1700" dirty="0" smtClean="0"/>
              <a:t>.</a:t>
            </a:r>
          </a:p>
          <a:p>
            <a:endParaRPr lang="es-MX" sz="1700" dirty="0"/>
          </a:p>
          <a:p>
            <a:pPr marL="400050" indent="-400050">
              <a:buAutoNum type="romanUcPeriod" startAt="2"/>
            </a:pPr>
            <a:r>
              <a:rPr lang="es-MX" sz="1700" u="sng" dirty="0" smtClean="0"/>
              <a:t>En </a:t>
            </a:r>
            <a:r>
              <a:rPr lang="es-MX" sz="1700" u="sng" dirty="0"/>
              <a:t>el presidente de la mesa </a:t>
            </a:r>
            <a:r>
              <a:rPr lang="es-MX" sz="1700" u="sng" dirty="0" smtClean="0"/>
              <a:t>directiva  .</a:t>
            </a:r>
          </a:p>
          <a:p>
            <a:r>
              <a:rPr lang="es-MX" sz="1700" dirty="0" smtClean="0"/>
              <a:t> </a:t>
            </a:r>
            <a:endParaRPr lang="es-MX" sz="1700" dirty="0"/>
          </a:p>
        </p:txBody>
      </p:sp>
    </p:spTree>
    <p:extLst>
      <p:ext uri="{BB962C8B-B14F-4D97-AF65-F5344CB8AC3E}">
        <p14:creationId xmlns:p14="http://schemas.microsoft.com/office/powerpoint/2010/main" val="3147603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395536" y="404664"/>
            <a:ext cx="82809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dirty="0"/>
              <a:t> </a:t>
            </a:r>
            <a:r>
              <a:rPr lang="es-MX" u="sng" dirty="0">
                <a:solidFill>
                  <a:srgbClr val="FF0000"/>
                </a:solidFill>
              </a:rPr>
              <a:t>Artículo 35. </a:t>
            </a:r>
            <a:r>
              <a:rPr lang="es-MX" u="sng" dirty="0"/>
              <a:t>Los vicepresidentes </a:t>
            </a:r>
            <a:r>
              <a:rPr lang="es-MX" u="sng" dirty="0" smtClean="0"/>
              <a:t> gozarán </a:t>
            </a:r>
            <a:r>
              <a:rPr lang="es-MX" u="sng" dirty="0"/>
              <a:t>de voz y sólo votarán </a:t>
            </a:r>
            <a:r>
              <a:rPr lang="es-MX" dirty="0" smtClean="0"/>
              <a:t>en las </a:t>
            </a:r>
            <a:r>
              <a:rPr lang="es-MX" dirty="0"/>
              <a:t>sesiones cuando sustituyan a </a:t>
            </a:r>
            <a:r>
              <a:rPr lang="es-MX" dirty="0" smtClean="0"/>
              <a:t>los </a:t>
            </a:r>
            <a:r>
              <a:rPr lang="es-MX" dirty="0"/>
              <a:t>presidentes. </a:t>
            </a:r>
          </a:p>
        </p:txBody>
      </p:sp>
      <p:sp>
        <p:nvSpPr>
          <p:cNvPr id="3" name="2 Rectángulo"/>
          <p:cNvSpPr/>
          <p:nvPr/>
        </p:nvSpPr>
        <p:spPr>
          <a:xfrm>
            <a:off x="429072" y="1490008"/>
            <a:ext cx="828092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dirty="0"/>
              <a:t> </a:t>
            </a:r>
            <a:r>
              <a:rPr lang="es-MX" u="sng" dirty="0">
                <a:solidFill>
                  <a:srgbClr val="FF0000"/>
                </a:solidFill>
              </a:rPr>
              <a:t>Artículo 37. </a:t>
            </a:r>
            <a:r>
              <a:rPr lang="es-MX" u="sng" dirty="0"/>
              <a:t>Los directores </a:t>
            </a:r>
            <a:r>
              <a:rPr lang="es-MX" dirty="0"/>
              <a:t>de </a:t>
            </a:r>
            <a:r>
              <a:rPr lang="es-MX" dirty="0" smtClean="0"/>
              <a:t> los </a:t>
            </a:r>
            <a:r>
              <a:rPr lang="es-MX" dirty="0"/>
              <a:t>planteles, por sí mismos </a:t>
            </a:r>
            <a:r>
              <a:rPr lang="es-MX" dirty="0" smtClean="0"/>
              <a:t>o por </a:t>
            </a:r>
            <a:r>
              <a:rPr lang="es-MX" dirty="0"/>
              <a:t>medio de </a:t>
            </a:r>
            <a:r>
              <a:rPr lang="es-MX" dirty="0" smtClean="0"/>
              <a:t>sus representantes</a:t>
            </a:r>
            <a:r>
              <a:rPr lang="es-MX" dirty="0"/>
              <a:t>, </a:t>
            </a:r>
            <a:r>
              <a:rPr lang="es-MX" u="sng" dirty="0"/>
              <a:t>podrán </a:t>
            </a:r>
            <a:r>
              <a:rPr lang="es-MX" u="sng" dirty="0" smtClean="0"/>
              <a:t>participar</a:t>
            </a:r>
            <a:r>
              <a:rPr lang="es-MX" u="sng" dirty="0"/>
              <a:t>, en calidad de </a:t>
            </a:r>
            <a:r>
              <a:rPr lang="es-MX" u="sng" dirty="0" smtClean="0"/>
              <a:t>asesores</a:t>
            </a:r>
            <a:r>
              <a:rPr lang="es-MX" dirty="0"/>
              <a:t>, en las asambleas de </a:t>
            </a:r>
            <a:r>
              <a:rPr lang="es-MX" dirty="0" smtClean="0"/>
              <a:t>padres </a:t>
            </a:r>
            <a:r>
              <a:rPr lang="es-MX" dirty="0"/>
              <a:t>de familia. </a:t>
            </a:r>
          </a:p>
        </p:txBody>
      </p:sp>
      <p:sp>
        <p:nvSpPr>
          <p:cNvPr id="4" name="3 Rectángulo"/>
          <p:cNvSpPr/>
          <p:nvPr/>
        </p:nvSpPr>
        <p:spPr>
          <a:xfrm>
            <a:off x="429072" y="2564904"/>
            <a:ext cx="824738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dirty="0"/>
              <a:t> </a:t>
            </a:r>
            <a:r>
              <a:rPr lang="es-MX" u="sng" dirty="0">
                <a:solidFill>
                  <a:srgbClr val="FF0000"/>
                </a:solidFill>
              </a:rPr>
              <a:t>Artículo 38.  </a:t>
            </a:r>
            <a:r>
              <a:rPr lang="es-MX" u="sng" dirty="0"/>
              <a:t>Los funcionarios </a:t>
            </a:r>
            <a:r>
              <a:rPr lang="es-MX" u="sng" dirty="0" smtClean="0"/>
              <a:t>encargados </a:t>
            </a:r>
            <a:r>
              <a:rPr lang="es-MX" u="sng" dirty="0"/>
              <a:t>de realizar la </a:t>
            </a:r>
            <a:r>
              <a:rPr lang="es-MX" u="sng" dirty="0" smtClean="0"/>
              <a:t>tarea de </a:t>
            </a:r>
            <a:r>
              <a:rPr lang="es-MX" u="sng" dirty="0"/>
              <a:t>supervisión </a:t>
            </a:r>
            <a:r>
              <a:rPr lang="es-MX" dirty="0"/>
              <a:t>escolar en la </a:t>
            </a:r>
            <a:r>
              <a:rPr lang="es-MX" dirty="0" smtClean="0"/>
              <a:t>Secretaría </a:t>
            </a:r>
            <a:r>
              <a:rPr lang="es-MX" dirty="0"/>
              <a:t>de Educación </a:t>
            </a:r>
            <a:r>
              <a:rPr lang="es-MX" dirty="0" smtClean="0"/>
              <a:t>Pública</a:t>
            </a:r>
            <a:r>
              <a:rPr lang="es-MX" dirty="0"/>
              <a:t>, </a:t>
            </a:r>
            <a:r>
              <a:rPr lang="es-MX" u="sng" dirty="0"/>
              <a:t>fungirán como </a:t>
            </a:r>
            <a:r>
              <a:rPr lang="es-MX" u="sng" dirty="0" smtClean="0"/>
              <a:t>asesores </a:t>
            </a:r>
            <a:r>
              <a:rPr lang="es-MX" dirty="0"/>
              <a:t>de las asociaciones </a:t>
            </a:r>
            <a:r>
              <a:rPr lang="es-MX" dirty="0" smtClean="0"/>
              <a:t>de </a:t>
            </a:r>
            <a:r>
              <a:rPr lang="es-MX" dirty="0"/>
              <a:t>padres de    familia con </a:t>
            </a:r>
            <a:r>
              <a:rPr lang="es-MX" dirty="0" smtClean="0"/>
              <a:t>domicilio   en sus correspondientes circunscripciones </a:t>
            </a:r>
            <a:r>
              <a:rPr lang="es-MX" dirty="0"/>
              <a:t>territoriales </a:t>
            </a:r>
            <a:r>
              <a:rPr lang="es-MX" dirty="0" smtClean="0"/>
              <a:t> y  cooperarán </a:t>
            </a:r>
            <a:r>
              <a:rPr lang="es-MX" dirty="0"/>
              <a:t>con ellas </a:t>
            </a:r>
            <a:r>
              <a:rPr lang="es-MX" u="sng" dirty="0"/>
              <a:t>para el </a:t>
            </a:r>
            <a:r>
              <a:rPr lang="es-MX" u="sng" dirty="0" smtClean="0"/>
              <a:t>mejor </a:t>
            </a:r>
            <a:r>
              <a:rPr lang="es-MX" u="sng" dirty="0"/>
              <a:t>cumplimiento de su </a:t>
            </a:r>
            <a:r>
              <a:rPr lang="es-MX" u="sng" dirty="0" smtClean="0"/>
              <a:t>objeto</a:t>
            </a:r>
            <a:r>
              <a:rPr lang="es-MX" dirty="0"/>
              <a:t>, de conformidad con las </a:t>
            </a:r>
            <a:r>
              <a:rPr lang="es-MX" dirty="0" smtClean="0"/>
              <a:t>instrucciones </a:t>
            </a:r>
            <a:r>
              <a:rPr lang="es-MX" dirty="0"/>
              <a:t>que reciban de la </a:t>
            </a:r>
            <a:r>
              <a:rPr lang="es-MX" dirty="0" smtClean="0"/>
              <a:t>citada </a:t>
            </a:r>
            <a:r>
              <a:rPr lang="es-MX" dirty="0"/>
              <a:t>Secretaría por conducto </a:t>
            </a:r>
            <a:r>
              <a:rPr lang="es-MX" dirty="0" smtClean="0"/>
              <a:t>de </a:t>
            </a:r>
            <a:r>
              <a:rPr lang="es-MX" dirty="0"/>
              <a:t>las autoridades </a:t>
            </a:r>
            <a:r>
              <a:rPr lang="es-MX" dirty="0" smtClean="0"/>
              <a:t>competentes</a:t>
            </a:r>
            <a:r>
              <a:rPr lang="es-MX" dirty="0"/>
              <a:t>. </a:t>
            </a:r>
          </a:p>
        </p:txBody>
      </p:sp>
      <p:sp>
        <p:nvSpPr>
          <p:cNvPr id="5" name="4 Rectángulo"/>
          <p:cNvSpPr/>
          <p:nvPr/>
        </p:nvSpPr>
        <p:spPr>
          <a:xfrm>
            <a:off x="462608" y="4797152"/>
            <a:ext cx="824738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dirty="0"/>
              <a:t> </a:t>
            </a:r>
            <a:r>
              <a:rPr lang="es-MX" u="sng" dirty="0">
                <a:solidFill>
                  <a:srgbClr val="FF0000"/>
                </a:solidFill>
              </a:rPr>
              <a:t>Artículo 43.  </a:t>
            </a:r>
            <a:r>
              <a:rPr lang="es-MX" u="sng" dirty="0"/>
              <a:t>Serán </a:t>
            </a:r>
            <a:r>
              <a:rPr lang="es-MX" u="sng" dirty="0" smtClean="0"/>
              <a:t>honoríficos </a:t>
            </a:r>
            <a:r>
              <a:rPr lang="es-MX" u="sng" dirty="0"/>
              <a:t>y, </a:t>
            </a:r>
            <a:r>
              <a:rPr lang="es-MX" dirty="0"/>
              <a:t>en </a:t>
            </a:r>
            <a:r>
              <a:rPr lang="es-MX" dirty="0" smtClean="0"/>
              <a:t>consecuencia</a:t>
            </a:r>
            <a:r>
              <a:rPr lang="es-MX" dirty="0"/>
              <a:t>, </a:t>
            </a:r>
            <a:r>
              <a:rPr lang="es-MX" u="sng" dirty="0"/>
              <a:t>no </a:t>
            </a:r>
            <a:r>
              <a:rPr lang="es-MX" u="sng" dirty="0" smtClean="0"/>
              <a:t>remunerados</a:t>
            </a:r>
            <a:r>
              <a:rPr lang="es-MX" u="sng" dirty="0"/>
              <a:t>, los trabajos</a:t>
            </a:r>
            <a:r>
              <a:rPr lang="es-MX" dirty="0"/>
              <a:t> </a:t>
            </a:r>
            <a:r>
              <a:rPr lang="es-MX" dirty="0" smtClean="0"/>
              <a:t>que </a:t>
            </a:r>
            <a:r>
              <a:rPr lang="es-MX" dirty="0"/>
              <a:t>desarrollen los </a:t>
            </a:r>
            <a:r>
              <a:rPr lang="es-MX" dirty="0" smtClean="0"/>
              <a:t>miembros </a:t>
            </a:r>
            <a:r>
              <a:rPr lang="es-MX" dirty="0"/>
              <a:t>y </a:t>
            </a:r>
            <a:r>
              <a:rPr lang="es-MX" dirty="0" smtClean="0"/>
              <a:t>representantes </a:t>
            </a:r>
            <a:r>
              <a:rPr lang="es-MX" dirty="0"/>
              <a:t>de las </a:t>
            </a:r>
            <a:r>
              <a:rPr lang="es-MX" dirty="0" smtClean="0"/>
              <a:t> asociaciones</a:t>
            </a:r>
            <a:r>
              <a:rPr lang="es-MX" dirty="0"/>
              <a:t>, para </a:t>
            </a:r>
            <a:r>
              <a:rPr lang="es-MX" dirty="0" smtClean="0"/>
              <a:t>el cumplimiento </a:t>
            </a:r>
            <a:r>
              <a:rPr lang="es-MX" dirty="0"/>
              <a:t>de su </a:t>
            </a:r>
            <a:r>
              <a:rPr lang="es-MX" dirty="0" smtClean="0"/>
              <a:t>objeto</a:t>
            </a:r>
            <a:r>
              <a:rPr lang="es-MX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037111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611560" y="474345"/>
            <a:ext cx="806489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u="sng" dirty="0">
                <a:solidFill>
                  <a:srgbClr val="FF0000"/>
                </a:solidFill>
              </a:rPr>
              <a:t> Artículo 51.  </a:t>
            </a:r>
            <a:r>
              <a:rPr lang="es-MX" u="sng" dirty="0"/>
              <a:t>La Secretaría de </a:t>
            </a:r>
            <a:r>
              <a:rPr lang="es-MX" u="sng" dirty="0" smtClean="0"/>
              <a:t>Educación </a:t>
            </a:r>
            <a:r>
              <a:rPr lang="es-MX" u="sng" dirty="0"/>
              <a:t>Pública  podrá negar </a:t>
            </a:r>
            <a:r>
              <a:rPr lang="es-MX" u="sng" dirty="0" smtClean="0"/>
              <a:t>o </a:t>
            </a:r>
            <a:r>
              <a:rPr lang="es-MX" u="sng" dirty="0"/>
              <a:t>cancelar el registro, según el </a:t>
            </a:r>
            <a:r>
              <a:rPr lang="es-MX" u="sng" dirty="0" smtClean="0"/>
              <a:t>caso</a:t>
            </a:r>
            <a:r>
              <a:rPr lang="es-MX" u="sng" dirty="0"/>
              <a:t>, por cualquiera de las </a:t>
            </a:r>
            <a:r>
              <a:rPr lang="es-MX" u="sng" dirty="0" smtClean="0"/>
              <a:t>siguientes </a:t>
            </a:r>
            <a:r>
              <a:rPr lang="es-MX" u="sng" dirty="0"/>
              <a:t>causas: </a:t>
            </a:r>
            <a:endParaRPr lang="es-MX" u="sng" dirty="0" smtClean="0"/>
          </a:p>
          <a:p>
            <a:pPr algn="just"/>
            <a:endParaRPr lang="es-MX" u="sng" dirty="0"/>
          </a:p>
          <a:p>
            <a:pPr algn="just"/>
            <a:r>
              <a:rPr lang="es-MX" dirty="0"/>
              <a:t>  I. </a:t>
            </a:r>
            <a:r>
              <a:rPr lang="es-MX" u="sng" dirty="0"/>
              <a:t>Por incumplimiento de las </a:t>
            </a:r>
            <a:r>
              <a:rPr lang="es-MX" u="sng" dirty="0" smtClean="0"/>
              <a:t>disposiciones</a:t>
            </a:r>
            <a:r>
              <a:rPr lang="es-MX" dirty="0" smtClean="0"/>
              <a:t> </a:t>
            </a:r>
            <a:r>
              <a:rPr lang="es-MX" dirty="0"/>
              <a:t>relativas de la </a:t>
            </a:r>
            <a:r>
              <a:rPr lang="es-MX" dirty="0" smtClean="0"/>
              <a:t>Constitución</a:t>
            </a:r>
            <a:r>
              <a:rPr lang="es-MX" dirty="0"/>
              <a:t>, la Ley Federal de </a:t>
            </a:r>
            <a:r>
              <a:rPr lang="es-MX" dirty="0" smtClean="0"/>
              <a:t>Educación </a:t>
            </a:r>
            <a:r>
              <a:rPr lang="es-MX" dirty="0"/>
              <a:t>y de este </a:t>
            </a:r>
            <a:r>
              <a:rPr lang="es-MX" dirty="0" smtClean="0"/>
              <a:t>Reglamento</a:t>
            </a:r>
            <a:r>
              <a:rPr lang="es-MX" dirty="0"/>
              <a:t>; </a:t>
            </a:r>
            <a:endParaRPr lang="es-MX" dirty="0" smtClean="0"/>
          </a:p>
          <a:p>
            <a:pPr algn="just"/>
            <a:endParaRPr lang="es-MX" dirty="0"/>
          </a:p>
          <a:p>
            <a:pPr algn="just"/>
            <a:r>
              <a:rPr lang="es-MX" dirty="0"/>
              <a:t>  II. </a:t>
            </a:r>
            <a:r>
              <a:rPr lang="es-MX" u="sng" dirty="0"/>
              <a:t>Por falta </a:t>
            </a:r>
            <a:r>
              <a:rPr lang="es-MX" dirty="0"/>
              <a:t>de requisitos de </a:t>
            </a:r>
            <a:r>
              <a:rPr lang="es-MX" u="sng" dirty="0"/>
              <a:t>la </a:t>
            </a:r>
            <a:r>
              <a:rPr lang="es-MX" u="sng" dirty="0" smtClean="0"/>
              <a:t>documentación </a:t>
            </a:r>
            <a:r>
              <a:rPr lang="es-MX" dirty="0"/>
              <a:t>que se </a:t>
            </a:r>
            <a:r>
              <a:rPr lang="es-MX" dirty="0" smtClean="0"/>
              <a:t>presente</a:t>
            </a:r>
            <a:r>
              <a:rPr lang="es-MX" dirty="0"/>
              <a:t>; </a:t>
            </a:r>
            <a:endParaRPr lang="es-MX" dirty="0" smtClean="0"/>
          </a:p>
          <a:p>
            <a:pPr algn="just"/>
            <a:endParaRPr lang="es-MX" dirty="0"/>
          </a:p>
          <a:p>
            <a:pPr algn="just"/>
            <a:r>
              <a:rPr lang="es-MX" dirty="0"/>
              <a:t>  III. Por </a:t>
            </a:r>
            <a:r>
              <a:rPr lang="es-MX" u="sng" dirty="0"/>
              <a:t>falsedad en los </a:t>
            </a:r>
            <a:r>
              <a:rPr lang="es-MX" u="sng" dirty="0" smtClean="0"/>
              <a:t>documentos </a:t>
            </a:r>
            <a:r>
              <a:rPr lang="es-MX" dirty="0"/>
              <a:t>que se ofrezcan </a:t>
            </a:r>
            <a:r>
              <a:rPr lang="es-MX" dirty="0" smtClean="0"/>
              <a:t>para </a:t>
            </a:r>
            <a:r>
              <a:rPr lang="es-MX" dirty="0"/>
              <a:t>el registro; </a:t>
            </a:r>
            <a:endParaRPr lang="es-MX" dirty="0" smtClean="0"/>
          </a:p>
          <a:p>
            <a:pPr algn="just"/>
            <a:endParaRPr lang="es-MX" dirty="0"/>
          </a:p>
          <a:p>
            <a:pPr algn="just"/>
            <a:r>
              <a:rPr lang="es-MX" dirty="0"/>
              <a:t>  IV. </a:t>
            </a:r>
            <a:r>
              <a:rPr lang="es-MX" u="sng" dirty="0"/>
              <a:t>Por no acatar  las </a:t>
            </a:r>
            <a:r>
              <a:rPr lang="es-MX" u="sng" dirty="0" smtClean="0"/>
              <a:t>disposiciones</a:t>
            </a:r>
            <a:r>
              <a:rPr lang="es-MX" dirty="0" smtClean="0"/>
              <a:t> </a:t>
            </a:r>
            <a:r>
              <a:rPr lang="es-MX" dirty="0"/>
              <a:t>de la Secretaría </a:t>
            </a:r>
            <a:r>
              <a:rPr lang="es-MX" dirty="0" smtClean="0"/>
              <a:t>de </a:t>
            </a:r>
            <a:r>
              <a:rPr lang="es-MX" dirty="0"/>
              <a:t>Educación Pública emitidas </a:t>
            </a:r>
            <a:r>
              <a:rPr lang="es-MX" dirty="0" smtClean="0"/>
              <a:t>conforme </a:t>
            </a:r>
            <a:r>
              <a:rPr lang="es-MX" dirty="0"/>
              <a:t>a este ordenamiento, y   </a:t>
            </a:r>
            <a:endParaRPr lang="es-MX" dirty="0" smtClean="0"/>
          </a:p>
          <a:p>
            <a:pPr algn="just"/>
            <a:endParaRPr lang="es-MX" dirty="0"/>
          </a:p>
          <a:p>
            <a:pPr algn="just"/>
            <a:r>
              <a:rPr lang="es-MX" dirty="0" smtClean="0"/>
              <a:t>V</a:t>
            </a:r>
            <a:r>
              <a:rPr lang="es-MX" dirty="0"/>
              <a:t>. </a:t>
            </a:r>
            <a:r>
              <a:rPr lang="es-MX" u="sng" dirty="0"/>
              <a:t>Por clausura o baja </a:t>
            </a:r>
            <a:r>
              <a:rPr lang="es-MX" u="sng" dirty="0" smtClean="0"/>
              <a:t>del </a:t>
            </a:r>
            <a:r>
              <a:rPr lang="es-MX" u="sng" dirty="0"/>
              <a:t>establecimiento </a:t>
            </a:r>
            <a:r>
              <a:rPr lang="es-MX" u="sng" dirty="0" smtClean="0"/>
              <a:t>escolar</a:t>
            </a:r>
            <a:r>
              <a:rPr lang="es-MX" dirty="0"/>
              <a:t>. </a:t>
            </a:r>
          </a:p>
        </p:txBody>
      </p:sp>
      <p:sp>
        <p:nvSpPr>
          <p:cNvPr id="3" name="2 Rectángulo"/>
          <p:cNvSpPr/>
          <p:nvPr/>
        </p:nvSpPr>
        <p:spPr>
          <a:xfrm>
            <a:off x="611560" y="4778782"/>
            <a:ext cx="806489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dirty="0"/>
              <a:t> </a:t>
            </a:r>
            <a:r>
              <a:rPr lang="es-MX" u="sng" dirty="0">
                <a:solidFill>
                  <a:srgbClr val="FF0000"/>
                </a:solidFill>
              </a:rPr>
              <a:t>Artículo 57. </a:t>
            </a:r>
            <a:r>
              <a:rPr lang="es-MX" dirty="0"/>
              <a:t>Las asociaciones de </a:t>
            </a:r>
            <a:r>
              <a:rPr lang="es-MX" dirty="0" smtClean="0"/>
              <a:t>padres </a:t>
            </a:r>
            <a:r>
              <a:rPr lang="es-MX" dirty="0"/>
              <a:t>de familia </a:t>
            </a:r>
            <a:r>
              <a:rPr lang="es-MX" dirty="0" smtClean="0"/>
              <a:t>deberán limitarse </a:t>
            </a:r>
            <a:r>
              <a:rPr lang="es-MX" dirty="0"/>
              <a:t>a realizar sus labores </a:t>
            </a:r>
            <a:r>
              <a:rPr lang="es-MX" dirty="0" smtClean="0"/>
              <a:t>dentro </a:t>
            </a:r>
            <a:r>
              <a:rPr lang="es-MX" dirty="0"/>
              <a:t>del marco legal que señala </a:t>
            </a:r>
            <a:r>
              <a:rPr lang="es-MX" dirty="0" smtClean="0"/>
              <a:t>su </a:t>
            </a:r>
            <a:r>
              <a:rPr lang="es-MX" dirty="0"/>
              <a:t>objeto; </a:t>
            </a:r>
            <a:r>
              <a:rPr lang="es-MX" b="1" u="sng" dirty="0"/>
              <a:t>se abstendrán de intervenir en los aspectos </a:t>
            </a:r>
            <a:r>
              <a:rPr lang="es-MX" b="1" u="sng" dirty="0" smtClean="0"/>
              <a:t>técnicos </a:t>
            </a:r>
            <a:r>
              <a:rPr lang="es-MX" b="1" u="sng" dirty="0"/>
              <a:t>y administrativos  de </a:t>
            </a:r>
            <a:r>
              <a:rPr lang="es-MX" b="1" u="sng" dirty="0" smtClean="0"/>
              <a:t>los </a:t>
            </a:r>
            <a:r>
              <a:rPr lang="es-MX" b="1" u="sng" dirty="0"/>
              <a:t>establecimientos </a:t>
            </a:r>
            <a:r>
              <a:rPr lang="es-MX" b="1" u="sng" dirty="0" smtClean="0"/>
              <a:t>educativos</a:t>
            </a:r>
            <a:r>
              <a:rPr lang="es-MX" b="1" u="sng" dirty="0"/>
              <a:t>;</a:t>
            </a:r>
            <a:r>
              <a:rPr lang="es-MX" dirty="0"/>
              <a:t> no </a:t>
            </a:r>
            <a:r>
              <a:rPr lang="es-MX" dirty="0" smtClean="0"/>
              <a:t>efectuarán actividades </a:t>
            </a:r>
            <a:r>
              <a:rPr lang="es-MX" dirty="0"/>
              <a:t>lucrativas en </a:t>
            </a:r>
            <a:r>
              <a:rPr lang="es-MX" dirty="0" smtClean="0"/>
              <a:t>beneficio </a:t>
            </a:r>
            <a:r>
              <a:rPr lang="es-MX" dirty="0"/>
              <a:t>de sus asociados y </a:t>
            </a:r>
            <a:r>
              <a:rPr lang="es-MX" dirty="0" smtClean="0"/>
              <a:t>ajustarán </a:t>
            </a:r>
            <a:r>
              <a:rPr lang="es-MX" dirty="0"/>
              <a:t>su </a:t>
            </a:r>
            <a:r>
              <a:rPr lang="es-MX" dirty="0" smtClean="0"/>
              <a:t>actividad </a:t>
            </a:r>
            <a:r>
              <a:rPr lang="es-MX" dirty="0"/>
              <a:t>a las </a:t>
            </a:r>
            <a:r>
              <a:rPr lang="es-MX" dirty="0" smtClean="0"/>
              <a:t>previsiones </a:t>
            </a:r>
            <a:r>
              <a:rPr lang="es-MX" dirty="0"/>
              <a:t>del artículo 3° de la </a:t>
            </a:r>
            <a:r>
              <a:rPr lang="es-MX" dirty="0" smtClean="0"/>
              <a:t>Constitución </a:t>
            </a:r>
            <a:r>
              <a:rPr lang="es-MX" dirty="0"/>
              <a:t>Política de los </a:t>
            </a:r>
            <a:r>
              <a:rPr lang="es-MX" dirty="0" smtClean="0"/>
              <a:t>Estados </a:t>
            </a:r>
            <a:r>
              <a:rPr lang="es-MX" dirty="0"/>
              <a:t>Unidos Mexicanos, de </a:t>
            </a:r>
            <a:r>
              <a:rPr lang="es-MX" dirty="0" smtClean="0"/>
              <a:t>la </a:t>
            </a:r>
            <a:r>
              <a:rPr lang="es-MX" dirty="0"/>
              <a:t>Ley Federal de Educación y </a:t>
            </a:r>
            <a:r>
              <a:rPr lang="es-MX" dirty="0" smtClean="0"/>
              <a:t>de </a:t>
            </a:r>
            <a:r>
              <a:rPr lang="es-MX" dirty="0"/>
              <a:t>este Reglamento. </a:t>
            </a:r>
          </a:p>
        </p:txBody>
      </p:sp>
    </p:spTree>
    <p:extLst>
      <p:ext uri="{BB962C8B-B14F-4D97-AF65-F5344CB8AC3E}">
        <p14:creationId xmlns:p14="http://schemas.microsoft.com/office/powerpoint/2010/main" val="1620269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547664" y="2348880"/>
            <a:ext cx="5760640" cy="132343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es-MX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ASPECTO FINANCIERO</a:t>
            </a:r>
          </a:p>
        </p:txBody>
      </p:sp>
    </p:spTree>
    <p:extLst>
      <p:ext uri="{BB962C8B-B14F-4D97-AF65-F5344CB8AC3E}">
        <p14:creationId xmlns:p14="http://schemas.microsoft.com/office/powerpoint/2010/main" val="3867160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5485768"/>
              </p:ext>
            </p:extLst>
          </p:nvPr>
        </p:nvGraphicFramePr>
        <p:xfrm>
          <a:off x="139878" y="2052638"/>
          <a:ext cx="8891669" cy="4396497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645738"/>
                <a:gridCol w="8245931"/>
              </a:tblGrid>
              <a:tr h="25077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400" b="1" dirty="0">
                          <a:effectLst/>
                        </a:rPr>
                        <a:t>DIA</a:t>
                      </a:r>
                      <a:endParaRPr lang="es-MX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380" marR="4338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400" b="1" dirty="0">
                          <a:effectLst/>
                        </a:rPr>
                        <a:t>TEMA</a:t>
                      </a:r>
                      <a:endParaRPr lang="es-MX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380" marR="43380" marT="0" marB="0" anchor="ctr">
                    <a:solidFill>
                      <a:srgbClr val="00B050"/>
                    </a:solidFill>
                  </a:tcPr>
                </a:tc>
              </a:tr>
              <a:tr h="214951">
                <a:tc rowSpan="10"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es-MX" sz="2000" b="1" dirty="0" smtClean="0">
                          <a:effectLst/>
                        </a:rPr>
                        <a:t>MARTES 17 </a:t>
                      </a:r>
                      <a:r>
                        <a:rPr lang="es-MX" sz="2000" b="1" baseline="0" dirty="0" smtClean="0">
                          <a:effectLst/>
                        </a:rPr>
                        <a:t>DE FEBRERO </a:t>
                      </a:r>
                      <a:r>
                        <a:rPr lang="es-MX" sz="2000" b="1" dirty="0" smtClean="0">
                          <a:effectLst/>
                        </a:rPr>
                        <a:t>DEL 2015</a:t>
                      </a:r>
                      <a:endParaRPr lang="es-MX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380" marR="43380" marT="0" marB="0" vert="vert270" anchor="ctr"/>
                </a:tc>
                <a:tc>
                  <a:txBody>
                    <a:bodyPr/>
                    <a:lstStyle/>
                    <a:p>
                      <a:pPr marL="285750" indent="-285750">
                        <a:spcAft>
                          <a:spcPts val="0"/>
                        </a:spcAft>
                        <a:buFontTx/>
                        <a:buBlip>
                          <a:blip r:embed="rId2"/>
                        </a:buBlip>
                      </a:pPr>
                      <a:r>
                        <a:rPr lang="es-MX" sz="1600" b="1" dirty="0">
                          <a:effectLst/>
                        </a:rPr>
                        <a:t>BIENVENIDA</a:t>
                      </a:r>
                      <a:endParaRPr lang="es-MX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380" marR="43380" marT="0" marB="0" anchor="ctr"/>
                </a:tc>
              </a:tr>
              <a:tr h="219322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spcAft>
                          <a:spcPts val="0"/>
                        </a:spcAft>
                        <a:buFontTx/>
                        <a:buBlip>
                          <a:blip r:embed="rId2"/>
                        </a:buBlip>
                      </a:pPr>
                      <a:r>
                        <a:rPr lang="es-MX" sz="1600" b="1" smtClean="0">
                          <a:effectLst/>
                        </a:rPr>
                        <a:t>PROPOSITO </a:t>
                      </a:r>
                      <a:endParaRPr lang="es-MX" sz="1600" b="1" dirty="0" smtClean="0">
                        <a:effectLst/>
                      </a:endParaRPr>
                    </a:p>
                  </a:txBody>
                  <a:tcPr marL="43380" marR="43380" marT="0" marB="0" anchor="ctr"/>
                </a:tc>
              </a:tr>
              <a:tr h="214951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spcAft>
                          <a:spcPts val="0"/>
                        </a:spcAft>
                        <a:buFontTx/>
                        <a:buBlip>
                          <a:blip r:embed="rId2"/>
                        </a:buBlip>
                      </a:pPr>
                      <a:r>
                        <a:rPr lang="es-MX" sz="1600" b="1" dirty="0" smtClean="0">
                          <a:effectLst/>
                        </a:rPr>
                        <a:t>VIDEO (LA</a:t>
                      </a:r>
                      <a:r>
                        <a:rPr lang="es-MX" sz="1600" b="1" baseline="0" dirty="0" smtClean="0">
                          <a:effectLst/>
                        </a:rPr>
                        <a:t> CARRETA – TRABAJO EN EQUIPO)</a:t>
                      </a:r>
                      <a:endParaRPr lang="es-MX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380" marR="43380" marT="0" marB="0" anchor="ctr"/>
                </a:tc>
              </a:tr>
              <a:tr h="214951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spcAft>
                          <a:spcPts val="0"/>
                        </a:spcAft>
                        <a:buFontTx/>
                        <a:buBlip>
                          <a:blip r:embed="rId2"/>
                        </a:buBlip>
                      </a:pPr>
                      <a:r>
                        <a:rPr lang="es-MX" sz="16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PLENARIA </a:t>
                      </a:r>
                      <a:endParaRPr lang="es-MX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380" marR="43380" marT="0" marB="0" anchor="ctr"/>
                </a:tc>
              </a:tr>
              <a:tr h="264307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spcAft>
                          <a:spcPts val="0"/>
                        </a:spcAft>
                        <a:buFontTx/>
                        <a:buBlip>
                          <a:blip r:embed="rId2"/>
                        </a:buBlip>
                      </a:pPr>
                      <a:r>
                        <a:rPr lang="es-MX" sz="16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FUNCIONES</a:t>
                      </a:r>
                      <a:r>
                        <a:rPr lang="es-MX" sz="1600" b="1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DE LOS INTEGRANTES DE LA APF</a:t>
                      </a:r>
                      <a:endParaRPr lang="es-MX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380" marR="43380" marT="0" marB="0" anchor="ctr"/>
                </a:tc>
              </a:tr>
              <a:tr h="1289706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just">
                        <a:spcAft>
                          <a:spcPts val="0"/>
                        </a:spcAft>
                        <a:buFontTx/>
                        <a:buBlip>
                          <a:blip r:embed="rId2"/>
                        </a:buBlip>
                      </a:pPr>
                      <a:r>
                        <a:rPr lang="es-MX" sz="16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EL GRUPO SE DIVIDIRÁ EN TRES EQUIPOS, CADA EQUIPO TRABAJARA DE</a:t>
                      </a:r>
                      <a:r>
                        <a:rPr lang="es-MX" sz="1600" b="1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ACUERDO A SU F</a:t>
                      </a:r>
                      <a:r>
                        <a:rPr lang="es-MX" sz="16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UNCIÓN  (PRESIDENTE,</a:t>
                      </a:r>
                      <a:r>
                        <a:rPr lang="es-MX" sz="1600" b="1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SECRETARIO Y TESORERO)</a:t>
                      </a:r>
                    </a:p>
                    <a:p>
                      <a:pPr marL="285750" indent="-285750" algn="just">
                        <a:spcAft>
                          <a:spcPts val="0"/>
                        </a:spcAft>
                        <a:buFontTx/>
                        <a:buBlip>
                          <a:blip r:embed="rId2"/>
                        </a:buBlip>
                      </a:pPr>
                      <a:r>
                        <a:rPr lang="es-MX" sz="1600" b="1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LOS EQUIPOS DISCUTIRÁN, SOCIALIZARÁN Y DEFINIRÁN LAS FUNCIONES QUE REALIZAN EN SU ESCUELA POSTERIORMENTE LOS ESCRIBIRÁN EN UN PAPEL BOND.</a:t>
                      </a:r>
                    </a:p>
                    <a:p>
                      <a:pPr marL="285750" indent="-285750" algn="just">
                        <a:spcAft>
                          <a:spcPts val="0"/>
                        </a:spcAft>
                        <a:buFontTx/>
                        <a:buBlip>
                          <a:blip r:embed="rId2"/>
                        </a:buBlip>
                      </a:pPr>
                      <a:r>
                        <a:rPr lang="es-MX" sz="1600" b="1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LOS EQUIPOS ELEGIRÁN A UN REPRESENTANTE PARA EXPONER SUS TRABAJOS.</a:t>
                      </a:r>
                    </a:p>
                    <a:p>
                      <a:pPr marL="285750" indent="-285750" algn="just">
                        <a:spcAft>
                          <a:spcPts val="0"/>
                        </a:spcAft>
                        <a:buFontTx/>
                        <a:buBlip>
                          <a:blip r:embed="rId2"/>
                        </a:buBlip>
                      </a:pPr>
                      <a:r>
                        <a:rPr lang="es-MX" sz="1600" b="1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SE COMPARTIRÁN COMENTARIOS GENERALES (SE REFLEXIONARA SOBRE LAS FUNCIONES  DE SUS INTEGRANTES)</a:t>
                      </a:r>
                    </a:p>
                  </a:txBody>
                  <a:tcPr marL="43380" marR="43380" marT="0" marB="0" anchor="ctr"/>
                </a:tc>
              </a:tr>
              <a:tr h="358252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pt-BR" sz="2800" b="1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R  E  C  E  S  O - 10:30 HRS</a:t>
                      </a:r>
                    </a:p>
                  </a:txBody>
                  <a:tcPr marL="43380" marR="43380" marT="0" marB="0" anchor="ctr"/>
                </a:tc>
              </a:tr>
              <a:tr h="264307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Blip>
                          <a:blip r:embed="rId2"/>
                        </a:buBlip>
                        <a:tabLst/>
                        <a:defRPr/>
                      </a:pPr>
                      <a:r>
                        <a:rPr lang="es-MX" sz="16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LINEAMIENTOS QUE RIGEN A LAS APF ´S</a:t>
                      </a:r>
                    </a:p>
                  </a:txBody>
                  <a:tcPr marL="43380" marR="43380" marT="0" marB="0" anchor="ctr"/>
                </a:tc>
              </a:tr>
              <a:tr h="264307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spcAft>
                          <a:spcPts val="0"/>
                        </a:spcAft>
                        <a:buFontTx/>
                        <a:buBlip>
                          <a:blip r:embed="rId2"/>
                        </a:buBlip>
                      </a:pPr>
                      <a:r>
                        <a:rPr lang="es-MX" sz="16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ASPECTO FINANCIERO</a:t>
                      </a:r>
                    </a:p>
                  </a:txBody>
                  <a:tcPr marL="43380" marR="43380" marT="0" marB="0" anchor="ctr"/>
                </a:tc>
              </a:tr>
              <a:tr h="214951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spcAft>
                          <a:spcPts val="0"/>
                        </a:spcAft>
                        <a:buFontTx/>
                        <a:buBlip>
                          <a:blip r:embed="rId2"/>
                        </a:buBlip>
                      </a:pPr>
                      <a:r>
                        <a:rPr lang="es-MX" sz="16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LA  CONVIVENCIA ESCOLAR.</a:t>
                      </a:r>
                      <a:endParaRPr lang="es-MX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380" marR="43380" marT="0" marB="0" anchor="ctr"/>
                </a:tc>
              </a:tr>
            </a:tbl>
          </a:graphicData>
        </a:graphic>
      </p:graphicFrame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2330451" y="1867501"/>
            <a:ext cx="184731" cy="370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2" name="Picture 4" descr="C:\Users\ACERONE\Pictures\SEV 2013 - copia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878" y="300082"/>
            <a:ext cx="1728191" cy="95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ACERONE\Pictures\LOGO REGION IX.jpg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74" t="7979" r="17662" b="11127"/>
          <a:stretch/>
        </p:blipFill>
        <p:spPr bwMode="auto">
          <a:xfrm>
            <a:off x="7591386" y="210891"/>
            <a:ext cx="1440161" cy="1139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6 Rectángulo"/>
          <p:cNvSpPr/>
          <p:nvPr/>
        </p:nvSpPr>
        <p:spPr>
          <a:xfrm>
            <a:off x="107505" y="116635"/>
            <a:ext cx="8928992" cy="1323439"/>
          </a:xfrm>
          <a:prstGeom prst="rect">
            <a:avLst/>
          </a:prstGeom>
          <a:ln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s-MX" sz="1200" b="1" dirty="0" smtClean="0"/>
              <a:t>SUBSECRETARIA </a:t>
            </a:r>
            <a:r>
              <a:rPr lang="es-MX" sz="1200" b="1" dirty="0"/>
              <a:t>DE  EDUCACION BASICA</a:t>
            </a:r>
          </a:p>
          <a:p>
            <a:pPr algn="ctr"/>
            <a:r>
              <a:rPr lang="es-MX" sz="1200" b="1" dirty="0"/>
              <a:t>DIRECCION  GENERAL DE  EDUCACION  PRIMARIA  ESTATAL</a:t>
            </a:r>
          </a:p>
          <a:p>
            <a:pPr algn="ctr"/>
            <a:r>
              <a:rPr lang="es-MX" sz="1200" b="1" dirty="0"/>
              <a:t>SUPERVISION  ESCOLAR  069.  TRES  VALLES.</a:t>
            </a:r>
          </a:p>
          <a:p>
            <a:pPr algn="ctr"/>
            <a:endParaRPr lang="es-MX" sz="800" b="1" dirty="0"/>
          </a:p>
          <a:p>
            <a:pPr algn="ctr"/>
            <a:endParaRPr lang="es-MX" sz="1200" b="1" dirty="0" smtClean="0"/>
          </a:p>
          <a:p>
            <a:pPr algn="ctr"/>
            <a:r>
              <a:rPr lang="es-MX" sz="1200" b="1" dirty="0" smtClean="0"/>
              <a:t>JORNADAS </a:t>
            </a:r>
            <a:r>
              <a:rPr lang="es-MX" sz="1200" b="1" dirty="0"/>
              <a:t>DE  CAPACITACION A  LAS ASOCIACIONES DE  PADRES DE  FAMILIA</a:t>
            </a:r>
          </a:p>
          <a:p>
            <a:pPr algn="ctr"/>
            <a:r>
              <a:rPr lang="es-MX" sz="1200" b="1" dirty="0"/>
              <a:t>AGENDA DE </a:t>
            </a:r>
            <a:r>
              <a:rPr lang="es-MX" sz="1200" b="1" dirty="0" smtClean="0"/>
              <a:t>TRABAJO</a:t>
            </a:r>
            <a:endParaRPr lang="es-MX" sz="1200" b="1" dirty="0"/>
          </a:p>
        </p:txBody>
      </p:sp>
    </p:spTree>
    <p:extLst>
      <p:ext uri="{BB962C8B-B14F-4D97-AF65-F5344CB8AC3E}">
        <p14:creationId xmlns:p14="http://schemas.microsoft.com/office/powerpoint/2010/main" val="3522701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467544" y="188640"/>
            <a:ext cx="8424936" cy="69557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buFont typeface="+mj-lt"/>
              <a:buAutoNum type="alphaUcPeriod"/>
            </a:pPr>
            <a:r>
              <a:rPr lang="es-MX" sz="1400" dirty="0"/>
              <a:t>Formato. Estado  de  resultados mensual y anual </a:t>
            </a:r>
            <a:endParaRPr lang="es-MX" sz="1400" dirty="0" smtClean="0"/>
          </a:p>
          <a:p>
            <a:pPr marL="342900" lvl="0" indent="-342900" algn="just">
              <a:buFont typeface="+mj-lt"/>
              <a:buAutoNum type="alphaUcPeriod"/>
            </a:pPr>
            <a:endParaRPr lang="es-MX" sz="1400" dirty="0"/>
          </a:p>
          <a:p>
            <a:pPr marL="342900" indent="-342900" algn="just">
              <a:buFont typeface="+mj-lt"/>
              <a:buAutoNum type="alphaUcPeriod"/>
            </a:pPr>
            <a:r>
              <a:rPr lang="es-MX" sz="1400" dirty="0"/>
              <a:t>Control </a:t>
            </a:r>
            <a:r>
              <a:rPr lang="es-MX" sz="1400" dirty="0" smtClean="0"/>
              <a:t>documental</a:t>
            </a:r>
          </a:p>
          <a:p>
            <a:pPr algn="just"/>
            <a:endParaRPr lang="es-MX" sz="1400" dirty="0" smtClean="0"/>
          </a:p>
          <a:p>
            <a:pPr algn="ctr"/>
            <a:r>
              <a:rPr lang="es-MX" b="1" dirty="0" smtClean="0"/>
              <a:t>Presidente </a:t>
            </a:r>
          </a:p>
          <a:p>
            <a:pPr marL="285750" indent="-285750" algn="just">
              <a:buFont typeface="Wingdings" pitchFamily="2" charset="2"/>
              <a:buChar char="§"/>
            </a:pPr>
            <a:endParaRPr lang="es-MX" sz="1400" dirty="0"/>
          </a:p>
          <a:p>
            <a:pPr marL="285750" indent="-285750" algn="just">
              <a:buFont typeface="Wingdings" pitchFamily="2" charset="2"/>
              <a:buChar char="§"/>
            </a:pPr>
            <a:r>
              <a:rPr lang="es-MX" sz="1400" dirty="0" smtClean="0"/>
              <a:t>Entrevista </a:t>
            </a:r>
            <a:r>
              <a:rPr lang="es-MX" sz="1400" dirty="0"/>
              <a:t>con el director a efecto de conocer las  necesidades de la institución escolar</a:t>
            </a:r>
            <a:r>
              <a:rPr lang="es-MX" sz="1400" dirty="0" smtClean="0"/>
              <a:t>.</a:t>
            </a:r>
          </a:p>
          <a:p>
            <a:pPr marL="285750" indent="-285750" algn="just">
              <a:buFont typeface="Wingdings" pitchFamily="2" charset="2"/>
              <a:buChar char="§"/>
            </a:pPr>
            <a:endParaRPr lang="es-MX" sz="1400" dirty="0"/>
          </a:p>
          <a:p>
            <a:pPr marL="285750" indent="-285750" algn="just">
              <a:buFont typeface="Wingdings" pitchFamily="2" charset="2"/>
              <a:buChar char="§"/>
            </a:pPr>
            <a:r>
              <a:rPr lang="es-MX" sz="1400" dirty="0"/>
              <a:t>Convocar  a  su  mesa directiva para compartir  información y tomar acuerdos para su pronta resolución</a:t>
            </a:r>
            <a:r>
              <a:rPr lang="es-MX" sz="1400" dirty="0" smtClean="0"/>
              <a:t>.</a:t>
            </a:r>
          </a:p>
          <a:p>
            <a:pPr marL="285750" indent="-285750" algn="just">
              <a:buFont typeface="Wingdings" pitchFamily="2" charset="2"/>
              <a:buChar char="§"/>
            </a:pPr>
            <a:endParaRPr lang="es-MX" sz="1400" dirty="0"/>
          </a:p>
          <a:p>
            <a:pPr marL="285750" indent="-285750" algn="just">
              <a:buFont typeface="Wingdings" pitchFamily="2" charset="2"/>
              <a:buChar char="§"/>
            </a:pPr>
            <a:r>
              <a:rPr lang="es-MX" sz="1400" dirty="0"/>
              <a:t>Elaborar el plan de  trabajo anual</a:t>
            </a:r>
            <a:r>
              <a:rPr lang="es-MX" sz="1400" dirty="0" smtClean="0"/>
              <a:t>,</a:t>
            </a:r>
          </a:p>
          <a:p>
            <a:pPr marL="285750" indent="-285750" algn="just">
              <a:buFont typeface="Wingdings" pitchFamily="2" charset="2"/>
              <a:buChar char="§"/>
            </a:pPr>
            <a:endParaRPr lang="es-MX" sz="1400" dirty="0"/>
          </a:p>
          <a:p>
            <a:pPr algn="ctr"/>
            <a:r>
              <a:rPr lang="es-MX" b="1" dirty="0"/>
              <a:t>Secretario: </a:t>
            </a:r>
            <a:endParaRPr lang="es-MX" b="1" dirty="0" smtClean="0"/>
          </a:p>
          <a:p>
            <a:r>
              <a:rPr lang="es-MX" sz="1400" dirty="0" smtClean="0"/>
              <a:t>Deberá </a:t>
            </a:r>
            <a:r>
              <a:rPr lang="es-MX" sz="1400" dirty="0"/>
              <a:t>tener una  libreta donde: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MX" sz="1400" dirty="0"/>
              <a:t>Citatorios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MX" sz="1400" dirty="0"/>
              <a:t>Convocatorias.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MX" sz="1400" dirty="0"/>
              <a:t>Directorio.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MX" sz="1400" dirty="0"/>
              <a:t>Lista de asistentes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MX" sz="1400" dirty="0"/>
              <a:t>Libros de actas de la asociación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MX" sz="1400" dirty="0"/>
              <a:t>Oficios que  gire  la mesa directiva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MX" sz="1400" dirty="0"/>
              <a:t>Sello de la asociación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MX" sz="1400" dirty="0"/>
              <a:t>Acta de acuerdos de la mesa </a:t>
            </a:r>
            <a:r>
              <a:rPr lang="es-MX" sz="1400" dirty="0" smtClean="0"/>
              <a:t>directiva</a:t>
            </a:r>
          </a:p>
          <a:p>
            <a:pPr marL="285750" indent="-285750">
              <a:buFont typeface="Arial" pitchFamily="34" charset="0"/>
              <a:buChar char="•"/>
            </a:pPr>
            <a:endParaRPr lang="es-MX" sz="1400" dirty="0"/>
          </a:p>
          <a:p>
            <a:pPr algn="ctr"/>
            <a:r>
              <a:rPr lang="es-MX" b="1" dirty="0"/>
              <a:t>Tesorero</a:t>
            </a:r>
          </a:p>
          <a:p>
            <a:pPr marL="285750" indent="-285750">
              <a:buFont typeface="Arial" pitchFamily="34" charset="0"/>
              <a:buChar char="•"/>
            </a:pPr>
            <a:endParaRPr lang="es-MX" sz="1400" dirty="0"/>
          </a:p>
          <a:p>
            <a:pPr marL="285750" indent="-285750">
              <a:buFont typeface="Arial" pitchFamily="34" charset="0"/>
              <a:buChar char="•"/>
            </a:pPr>
            <a:r>
              <a:rPr lang="es-MX" sz="1400" dirty="0"/>
              <a:t>Libreta especial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MX" sz="1400" dirty="0"/>
              <a:t>Pegar notas, recibos o facturas por  mes.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MX" sz="1400" dirty="0"/>
              <a:t>Anotar los ingresos y egresos en el  formato correspondiente.</a:t>
            </a:r>
            <a:endParaRPr lang="es-MX" sz="1400" dirty="0" smtClean="0"/>
          </a:p>
          <a:p>
            <a:pPr marL="285750" indent="-285750">
              <a:buFont typeface="Arial" pitchFamily="34" charset="0"/>
              <a:buChar char="•"/>
            </a:pPr>
            <a:endParaRPr lang="es-MX" sz="1400" dirty="0"/>
          </a:p>
          <a:p>
            <a:pPr marL="285750" indent="-285750">
              <a:buFont typeface="Arial" pitchFamily="34" charset="0"/>
              <a:buChar char="•"/>
            </a:pPr>
            <a:endParaRPr lang="es-MX" sz="1400" dirty="0"/>
          </a:p>
        </p:txBody>
      </p:sp>
    </p:spTree>
    <p:extLst>
      <p:ext uri="{BB962C8B-B14F-4D97-AF65-F5344CB8AC3E}">
        <p14:creationId xmlns:p14="http://schemas.microsoft.com/office/powerpoint/2010/main" val="3565622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3" t="26512" r="7933" b="12770"/>
          <a:stretch/>
        </p:blipFill>
        <p:spPr bwMode="auto">
          <a:xfrm>
            <a:off x="164122" y="548680"/>
            <a:ext cx="8815755" cy="5760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6550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3"/>
          <a:srcRect l="8885" t="19849" r="57867" b="39116"/>
          <a:stretch/>
        </p:blipFill>
        <p:spPr>
          <a:xfrm>
            <a:off x="323528" y="332656"/>
            <a:ext cx="8568952" cy="5904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3240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colegiosantapatricia.cl/images/Dibujo_op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780" y="548680"/>
            <a:ext cx="8334375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5126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Bisel"/>
          <p:cNvSpPr/>
          <p:nvPr/>
        </p:nvSpPr>
        <p:spPr>
          <a:xfrm>
            <a:off x="611560" y="548680"/>
            <a:ext cx="8064896" cy="5688632"/>
          </a:xfrm>
          <a:prstGeom prst="bevel">
            <a:avLst>
              <a:gd name="adj" fmla="val 7795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2400" b="1" i="1" dirty="0" smtClean="0"/>
              <a:t>Oficina </a:t>
            </a:r>
            <a:r>
              <a:rPr lang="es-MX" sz="2400" b="1" i="1" dirty="0"/>
              <a:t>Supervisión Escolar 069 Tres Valles </a:t>
            </a:r>
          </a:p>
          <a:p>
            <a:pPr algn="ctr"/>
            <a:r>
              <a:rPr lang="es-MX" sz="2400" b="1" i="1" dirty="0"/>
              <a:t>Tel. 288 88 5 08 29</a:t>
            </a:r>
          </a:p>
          <a:p>
            <a:pPr algn="ctr"/>
            <a:endParaRPr lang="es-MX" sz="2400" b="1" i="1" dirty="0"/>
          </a:p>
          <a:p>
            <a:pPr algn="ctr"/>
            <a:r>
              <a:rPr lang="es-MX" sz="2400" b="1" i="1" dirty="0"/>
              <a:t>Supervisor </a:t>
            </a:r>
            <a:r>
              <a:rPr lang="es-MX" sz="2400" b="1" i="1" dirty="0" smtClean="0"/>
              <a:t>Escolar: Juventino </a:t>
            </a:r>
            <a:r>
              <a:rPr lang="es-MX" sz="2400" b="1" i="1" dirty="0"/>
              <a:t>Vargas Aranda</a:t>
            </a:r>
          </a:p>
          <a:p>
            <a:pPr algn="ctr"/>
            <a:r>
              <a:rPr lang="es-MX" sz="2400" b="1" i="1" dirty="0"/>
              <a:t>Cel.288 105 07 97</a:t>
            </a:r>
          </a:p>
          <a:p>
            <a:pPr algn="ctr"/>
            <a:endParaRPr lang="es-MX" sz="2400" b="1" i="1" dirty="0"/>
          </a:p>
          <a:p>
            <a:pPr algn="ctr"/>
            <a:r>
              <a:rPr lang="es-MX" sz="2400" b="1" i="1" dirty="0" err="1"/>
              <a:t>Profr</a:t>
            </a:r>
            <a:r>
              <a:rPr lang="es-MX" sz="2400" b="1" i="1" dirty="0"/>
              <a:t>. Noé Guerrero Hernández</a:t>
            </a:r>
          </a:p>
          <a:p>
            <a:pPr algn="ctr"/>
            <a:r>
              <a:rPr lang="es-MX" sz="2400" b="1" i="1" dirty="0"/>
              <a:t>Cel. 2881006497</a:t>
            </a:r>
          </a:p>
          <a:p>
            <a:pPr algn="ctr"/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682890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539552" y="1859340"/>
            <a:ext cx="7992888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2400" u="sng" dirty="0"/>
              <a:t>Impulsar la participación activa, responsable y comprometida </a:t>
            </a:r>
            <a:r>
              <a:rPr lang="es-MX" sz="2400" dirty="0"/>
              <a:t>de los Padres de Familia que conforman las Asociaciones reconocidas por la Secretaria de Educación del Estado de </a:t>
            </a:r>
            <a:r>
              <a:rPr lang="es-MX" sz="2400" dirty="0" smtClean="0"/>
              <a:t>Veracruz, en </a:t>
            </a:r>
            <a:r>
              <a:rPr lang="es-MX" sz="2400" dirty="0"/>
              <a:t>las actividades que emprendan las Autoridades Educativas, dentro del margen de </a:t>
            </a:r>
            <a:r>
              <a:rPr lang="es-MX" sz="2400" u="sng" dirty="0"/>
              <a:t>las atribuciones que les otorga el Reglamento </a:t>
            </a:r>
            <a:r>
              <a:rPr lang="es-MX" sz="2400" dirty="0"/>
              <a:t>Nacional vigente de las Asociaciones de Padres de </a:t>
            </a:r>
            <a:r>
              <a:rPr lang="es-MX" sz="2400" dirty="0" smtClean="0"/>
              <a:t>Familia.</a:t>
            </a:r>
          </a:p>
          <a:p>
            <a:pPr algn="just"/>
            <a:endParaRPr lang="es-MX" dirty="0"/>
          </a:p>
        </p:txBody>
      </p:sp>
      <p:sp>
        <p:nvSpPr>
          <p:cNvPr id="3" name="2 CuadroTexto"/>
          <p:cNvSpPr txBox="1"/>
          <p:nvPr/>
        </p:nvSpPr>
        <p:spPr>
          <a:xfrm>
            <a:off x="539552" y="493231"/>
            <a:ext cx="7992888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3600" dirty="0" smtClean="0"/>
              <a:t>Propósito </a:t>
            </a:r>
            <a:endParaRPr lang="es-MX" sz="3600" dirty="0"/>
          </a:p>
        </p:txBody>
      </p:sp>
    </p:spTree>
    <p:extLst>
      <p:ext uri="{BB962C8B-B14F-4D97-AF65-F5344CB8AC3E}">
        <p14:creationId xmlns:p14="http://schemas.microsoft.com/office/powerpoint/2010/main" val="495224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12" t="11208" r="2147" b="9164"/>
          <a:stretch/>
        </p:blipFill>
        <p:spPr bwMode="auto">
          <a:xfrm>
            <a:off x="1115616" y="188640"/>
            <a:ext cx="7128792" cy="6480720"/>
          </a:xfrm>
          <a:prstGeom prst="rect">
            <a:avLst/>
          </a:prstGeom>
          <a:ln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1901857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77207"/>
            <a:ext cx="7848872" cy="60481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37784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60648"/>
            <a:ext cx="8267626" cy="3384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05"/>
          <a:stretch/>
        </p:blipFill>
        <p:spPr bwMode="auto">
          <a:xfrm>
            <a:off x="539552" y="3861048"/>
            <a:ext cx="8267626" cy="2708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10639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3635896" y="764704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MX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60648"/>
            <a:ext cx="8324985" cy="6249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91888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60648"/>
            <a:ext cx="7488831" cy="63078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2878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2656"/>
            <a:ext cx="8616283" cy="5978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91329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ransmisión de listas">
  <a:themeElements>
    <a:clrScheme name="Transmisión de listas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Transmisión de listas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ransmisión de listas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1591</TotalTime>
  <Words>1834</Words>
  <Application>Microsoft Office PowerPoint</Application>
  <PresentationFormat>Presentación en pantalla (4:3)</PresentationFormat>
  <Paragraphs>155</Paragraphs>
  <Slides>24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24</vt:i4>
      </vt:variant>
    </vt:vector>
  </HeadingPairs>
  <TitlesOfParts>
    <vt:vector size="25" baseType="lpstr">
      <vt:lpstr>Transmisión de listas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ACERONE</dc:creator>
  <cp:lastModifiedBy>ACERONE</cp:lastModifiedBy>
  <cp:revision>48</cp:revision>
  <dcterms:created xsi:type="dcterms:W3CDTF">2015-02-06T17:53:47Z</dcterms:created>
  <dcterms:modified xsi:type="dcterms:W3CDTF">2015-02-17T21:57:18Z</dcterms:modified>
</cp:coreProperties>
</file>